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9828" y="10812247"/>
            <a:ext cx="5844432" cy="222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  <a:br/>
            <a:r>
              <a:t>RStudio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38" name="Shape 38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39" name="Shape 3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5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53" name="Shape 53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" name="Shape 54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6" name="Shape 56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7" name="Shape 57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8" name="Shape 58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" name="Shape 59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" name="Shape 60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" name="Shape 61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" name="Shape 62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" name="Shape 63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" name="Shape 64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7" name="Shape 67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8" name="Shape 68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0" name="Shape 70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1" name="Shape 71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2" name="Shape 72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" name="Shape 74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" name="Shape 76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" name="Shape 77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" name="Shape 78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" name="Shape 79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" name="Shape 80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" name="Shape 81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" name="Shape 82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" name="Shape 83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" name="Shape 84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" name="Shape 89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" name="Shape 91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" name="Shape 92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" name="Shape 93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" name="Shape 94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96" name="Shape 96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7" name="Shape 97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-110024" y="13054142"/>
            <a:ext cx="3796904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Slides </a:t>
            </a:r>
            <a:r>
              <a:rPr u="sng">
                <a:hlinkClick r:id="rId2" invalidUrl="" action="" tgtFrame="" tooltip="" history="1" highlightClick="0" endSnd="0"/>
              </a:rPr>
              <a:t>CC-BY-SA RStudio</a:t>
            </a:r>
          </a:p>
        </p:txBody>
      </p:sp>
      <p:sp>
        <p:nvSpPr>
          <p:cNvPr id="114" name="Shape 11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3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21" name="Shape 121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" name="Shape 124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" name="Shape 125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" name="Shape 126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" name="Shape 127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" name="Shape 128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" name="Shape 132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" name="Shape 134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" name="Shape 139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8" name="Shape 148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2" name="Shape 152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" name="Shape 155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" name="Shape 157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64" name="Shape 164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Shape 165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nlsinfo.org/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2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0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.png"/><Relationship Id="rId4" Type="http://schemas.openxmlformats.org/officeDocument/2006/relationships/image" Target="../media/image3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roup 233"/>
          <p:cNvGrpSpPr/>
          <p:nvPr/>
        </p:nvGrpSpPr>
        <p:grpSpPr>
          <a:xfrm>
            <a:off x="12285027" y="4687022"/>
            <a:ext cx="5030006" cy="5808151"/>
            <a:chOff x="389072" y="0"/>
            <a:chExt cx="5030004" cy="5808149"/>
          </a:xfrm>
        </p:grpSpPr>
        <p:sp>
          <p:nvSpPr>
            <p:cNvPr id="191" name="Shape 191"/>
            <p:cNvSpPr/>
            <p:nvPr/>
          </p:nvSpPr>
          <p:spPr>
            <a:xfrm>
              <a:off x="389072" y="0"/>
              <a:ext cx="5030006" cy="58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598299" y="241595"/>
              <a:ext cx="4611551" cy="532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523183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910341" y="2546338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910341" y="202600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" name="Shape 196"/>
            <p:cNvSpPr/>
            <p:nvPr/>
          </p:nvSpPr>
          <p:spPr>
            <a:xfrm>
              <a:off x="1710577" y="191427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" name="Shape 197"/>
            <p:cNvSpPr/>
            <p:nvPr/>
          </p:nvSpPr>
          <p:spPr>
            <a:xfrm>
              <a:off x="2909161" y="2742987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" name="Shape 198"/>
            <p:cNvSpPr/>
            <p:nvPr/>
          </p:nvSpPr>
          <p:spPr>
            <a:xfrm>
              <a:off x="2297500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" name="Shape 199"/>
            <p:cNvSpPr/>
            <p:nvPr/>
          </p:nvSpPr>
          <p:spPr>
            <a:xfrm>
              <a:off x="2824316" y="45068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710577" y="301245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177873" y="254633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52318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593412" y="2654774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" name="Shape 204"/>
            <p:cNvSpPr/>
            <p:nvPr/>
          </p:nvSpPr>
          <p:spPr>
            <a:xfrm>
              <a:off x="665389" y="242124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911522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1177873" y="330100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3308998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997945" y="1813870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>
              <a:off x="3070248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>
              <a:off x="3108925" y="101481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>
              <a:off x="250963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3435977" y="195532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" name="Shape 213"/>
            <p:cNvSpPr/>
            <p:nvPr/>
          </p:nvSpPr>
          <p:spPr>
            <a:xfrm>
              <a:off x="2824316" y="123834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>
              <a:off x="2049998" y="2279010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" name="Shape 215"/>
            <p:cNvSpPr/>
            <p:nvPr/>
          </p:nvSpPr>
          <p:spPr>
            <a:xfrm>
              <a:off x="3254471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" name="Shape 216"/>
            <p:cNvSpPr/>
            <p:nvPr/>
          </p:nvSpPr>
          <p:spPr>
            <a:xfrm>
              <a:off x="2642810" y="245396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" name="Shape 217"/>
            <p:cNvSpPr/>
            <p:nvPr/>
          </p:nvSpPr>
          <p:spPr>
            <a:xfrm>
              <a:off x="829008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" name="Shape 218"/>
            <p:cNvSpPr/>
            <p:nvPr/>
          </p:nvSpPr>
          <p:spPr>
            <a:xfrm>
              <a:off x="2684658" y="172455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" name="Shape 219"/>
            <p:cNvSpPr/>
            <p:nvPr/>
          </p:nvSpPr>
          <p:spPr>
            <a:xfrm>
              <a:off x="3100197" y="183298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" name="Shape 220"/>
            <p:cNvSpPr/>
            <p:nvPr/>
          </p:nvSpPr>
          <p:spPr>
            <a:xfrm>
              <a:off x="4761255" y="234915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" name="Shape 221"/>
            <p:cNvSpPr/>
            <p:nvPr/>
          </p:nvSpPr>
          <p:spPr>
            <a:xfrm>
              <a:off x="4149594" y="163217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" name="Shape 222"/>
            <p:cNvSpPr/>
            <p:nvPr/>
          </p:nvSpPr>
          <p:spPr>
            <a:xfrm>
              <a:off x="2576529" y="316065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" name="Shape 223"/>
            <p:cNvSpPr/>
            <p:nvPr/>
          </p:nvSpPr>
          <p:spPr>
            <a:xfrm>
              <a:off x="4041466" y="306827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" name="Shape 224"/>
            <p:cNvSpPr/>
            <p:nvPr/>
          </p:nvSpPr>
          <p:spPr>
            <a:xfrm>
              <a:off x="3190550" y="210289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2524362" y="181387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2458081" y="2520562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3070248" y="2421243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4210800" y="224512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3478331" y="266279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829008" y="179751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630275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1349916" y="3390788"/>
              <a:ext cx="3108317" cy="1218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34" name="Shape 234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Modeling with </a:t>
            </a:r>
          </a:p>
        </p:txBody>
      </p:sp>
      <p:pic>
        <p:nvPicPr>
          <p:cNvPr id="235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267" y="4688228"/>
            <a:ext cx="5009406" cy="5805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2" name="Shape 572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3" name="Shape 573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6" name="Shape 576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7" name="Shape 577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8" name="Shape 578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9" name="Shape 579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4" name="Shape 584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6" name="Shape 586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8" name="Shape 588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0" name="Shape 590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1" name="Shape 591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613" name="Group 613"/>
          <p:cNvGrpSpPr/>
          <p:nvPr/>
        </p:nvGrpSpPr>
        <p:grpSpPr>
          <a:xfrm>
            <a:off x="1618754" y="5121135"/>
            <a:ext cx="5331111" cy="5888331"/>
            <a:chOff x="0" y="0"/>
            <a:chExt cx="5331110" cy="5888329"/>
          </a:xfrm>
        </p:grpSpPr>
        <p:sp>
          <p:nvSpPr>
            <p:cNvPr id="592" name="Shape 592"/>
            <p:cNvSpPr/>
            <p:nvPr/>
          </p:nvSpPr>
          <p:spPr>
            <a:xfrm>
              <a:off x="50629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3" name="Shape 593"/>
            <p:cNvSpPr/>
            <p:nvPr/>
          </p:nvSpPr>
          <p:spPr>
            <a:xfrm>
              <a:off x="40975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43925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5" name="Shape 595"/>
            <p:cNvSpPr/>
            <p:nvPr/>
          </p:nvSpPr>
          <p:spPr>
            <a:xfrm>
              <a:off x="50629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6" name="Shape 596"/>
            <p:cNvSpPr/>
            <p:nvPr/>
          </p:nvSpPr>
          <p:spPr>
            <a:xfrm>
              <a:off x="45534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7" name="Shape 597"/>
            <p:cNvSpPr/>
            <p:nvPr/>
          </p:nvSpPr>
          <p:spPr>
            <a:xfrm>
              <a:off x="40438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8" name="Shape 598"/>
            <p:cNvSpPr/>
            <p:nvPr/>
          </p:nvSpPr>
          <p:spPr>
            <a:xfrm>
              <a:off x="22572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99" name="Shape 599"/>
            <p:cNvSpPr/>
            <p:nvPr/>
          </p:nvSpPr>
          <p:spPr>
            <a:xfrm>
              <a:off x="35935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1857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1" name="Shape 601"/>
            <p:cNvSpPr/>
            <p:nvPr/>
          </p:nvSpPr>
          <p:spPr>
            <a:xfrm>
              <a:off x="29175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2" name="Shape 602"/>
            <p:cNvSpPr/>
            <p:nvPr/>
          </p:nvSpPr>
          <p:spPr>
            <a:xfrm>
              <a:off x="27298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3" name="Shape 603"/>
            <p:cNvSpPr/>
            <p:nvPr/>
          </p:nvSpPr>
          <p:spPr>
            <a:xfrm>
              <a:off x="24206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4" name="Shape 604"/>
            <p:cNvSpPr/>
            <p:nvPr/>
          </p:nvSpPr>
          <p:spPr>
            <a:xfrm>
              <a:off x="16571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5" name="Shape 605"/>
            <p:cNvSpPr/>
            <p:nvPr/>
          </p:nvSpPr>
          <p:spPr>
            <a:xfrm>
              <a:off x="11476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6" name="Shape 606"/>
            <p:cNvSpPr/>
            <p:nvPr/>
          </p:nvSpPr>
          <p:spPr>
            <a:xfrm>
              <a:off x="3967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7" name="Shape 607"/>
            <p:cNvSpPr/>
            <p:nvPr/>
          </p:nvSpPr>
          <p:spPr>
            <a:xfrm>
              <a:off x="12817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8" name="Shape 608"/>
            <p:cNvSpPr/>
            <p:nvPr/>
          </p:nvSpPr>
          <p:spPr>
            <a:xfrm>
              <a:off x="16571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09" name="Shape 609"/>
            <p:cNvSpPr/>
            <p:nvPr/>
          </p:nvSpPr>
          <p:spPr>
            <a:xfrm>
              <a:off x="6112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40438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20862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614" name="Shape 614"/>
          <p:cNvSpPr txBox="1"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What are the </a:t>
            </a:r>
            <a:r>
              <a:rPr b="1">
                <a:solidFill>
                  <a:srgbClr val="FF7E79"/>
                </a:solidFill>
              </a:rPr>
              <a:t>predictions</a:t>
            </a:r>
            <a:r>
              <a:t>?</a:t>
            </a:r>
          </a:p>
        </p:txBody>
      </p:sp>
      <p:sp>
        <p:nvSpPr>
          <p:cNvPr id="616" name="Shape 616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7" name="Shape 617"/>
          <p:cNvSpPr txBox="1"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Models</a:t>
            </a:r>
          </a:p>
        </p:txBody>
      </p:sp>
      <p:grpSp>
        <p:nvGrpSpPr>
          <p:cNvPr id="639" name="Group 639"/>
          <p:cNvGrpSpPr/>
          <p:nvPr/>
        </p:nvGrpSpPr>
        <p:grpSpPr>
          <a:xfrm>
            <a:off x="17486014" y="5267435"/>
            <a:ext cx="5062941" cy="5607570"/>
            <a:chOff x="0" y="0"/>
            <a:chExt cx="5062939" cy="5607569"/>
          </a:xfrm>
        </p:grpSpPr>
        <p:sp>
          <p:nvSpPr>
            <p:cNvPr id="619" name="Shape 619"/>
            <p:cNvSpPr/>
            <p:nvPr/>
          </p:nvSpPr>
          <p:spPr>
            <a:xfrm flipV="1">
              <a:off x="1657159" y="3031212"/>
              <a:ext cx="1" cy="6463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0" name="Shape 620"/>
            <p:cNvSpPr/>
            <p:nvPr/>
          </p:nvSpPr>
          <p:spPr>
            <a:xfrm flipV="1">
              <a:off x="4043887" y="1105322"/>
              <a:ext cx="1" cy="76075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1" name="Shape 621"/>
            <p:cNvSpPr/>
            <p:nvPr/>
          </p:nvSpPr>
          <p:spPr>
            <a:xfrm flipV="1">
              <a:off x="4097520" y="1040443"/>
              <a:ext cx="1" cy="15571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2" name="Shape 622"/>
            <p:cNvSpPr/>
            <p:nvPr/>
          </p:nvSpPr>
          <p:spPr>
            <a:xfrm flipV="1">
              <a:off x="-1" y="4402812"/>
              <a:ext cx="2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3" name="Shape 623"/>
            <p:cNvSpPr/>
            <p:nvPr/>
          </p:nvSpPr>
          <p:spPr>
            <a:xfrm flipV="1">
              <a:off x="396753" y="4691738"/>
              <a:ext cx="1" cy="3507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4" name="Shape 624"/>
            <p:cNvSpPr/>
            <p:nvPr/>
          </p:nvSpPr>
          <p:spPr>
            <a:xfrm flipV="1">
              <a:off x="611290" y="4806037"/>
              <a:ext cx="1" cy="8015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 flipV="1">
              <a:off x="1147632" y="4222070"/>
              <a:ext cx="1" cy="404537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6" name="Shape 626"/>
            <p:cNvSpPr/>
            <p:nvPr/>
          </p:nvSpPr>
          <p:spPr>
            <a:xfrm flipV="1">
              <a:off x="1657159" y="3680911"/>
              <a:ext cx="1" cy="14106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7" name="Shape 627"/>
            <p:cNvSpPr/>
            <p:nvPr/>
          </p:nvSpPr>
          <p:spPr>
            <a:xfrm flipV="1">
              <a:off x="1281719" y="2885162"/>
              <a:ext cx="1" cy="120101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8" name="Shape 628"/>
            <p:cNvSpPr/>
            <p:nvPr/>
          </p:nvSpPr>
          <p:spPr>
            <a:xfrm flipV="1">
              <a:off x="2086234" y="3215362"/>
              <a:ext cx="1" cy="62099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29" name="Shape 629"/>
            <p:cNvSpPr/>
            <p:nvPr/>
          </p:nvSpPr>
          <p:spPr>
            <a:xfrm flipV="1">
              <a:off x="2420685" y="2850671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0" name="Shape 630"/>
            <p:cNvSpPr/>
            <p:nvPr/>
          </p:nvSpPr>
          <p:spPr>
            <a:xfrm flipV="1">
              <a:off x="2729846" y="2422499"/>
              <a:ext cx="1" cy="102732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1" name="Shape 631"/>
            <p:cNvSpPr/>
            <p:nvPr/>
          </p:nvSpPr>
          <p:spPr>
            <a:xfrm flipV="1">
              <a:off x="3593532" y="1590675"/>
              <a:ext cx="1" cy="137255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2" name="Shape 632"/>
            <p:cNvSpPr/>
            <p:nvPr/>
          </p:nvSpPr>
          <p:spPr>
            <a:xfrm flipV="1">
              <a:off x="2917566" y="1457325"/>
              <a:ext cx="1" cy="852333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3" name="Shape 633"/>
            <p:cNvSpPr/>
            <p:nvPr/>
          </p:nvSpPr>
          <p:spPr>
            <a:xfrm flipV="1">
              <a:off x="2257258" y="1330325"/>
              <a:ext cx="1" cy="1699961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4" name="Shape 634"/>
            <p:cNvSpPr/>
            <p:nvPr/>
          </p:nvSpPr>
          <p:spPr>
            <a:xfrm flipV="1">
              <a:off x="3185737" y="971549"/>
              <a:ext cx="1" cy="1064130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 flipV="1">
              <a:off x="4553412" y="551379"/>
              <a:ext cx="1" cy="38889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 flipV="1">
              <a:off x="5062939" y="-1"/>
              <a:ext cx="1" cy="1600058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7" name="Shape 637"/>
            <p:cNvSpPr/>
            <p:nvPr/>
          </p:nvSpPr>
          <p:spPr>
            <a:xfrm flipV="1">
              <a:off x="4392510" y="176918"/>
              <a:ext cx="1" cy="549276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38" name="Shape 638"/>
            <p:cNvSpPr/>
            <p:nvPr/>
          </p:nvSpPr>
          <p:spPr>
            <a:xfrm flipV="1">
              <a:off x="4043887" y="1093247"/>
              <a:ext cx="1" cy="2655144"/>
            </a:xfrm>
            <a:prstGeom prst="line">
              <a:avLst/>
            </a:prstGeom>
            <a:noFill/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658" name="Group 658"/>
          <p:cNvGrpSpPr/>
          <p:nvPr/>
        </p:nvGrpSpPr>
        <p:grpSpPr>
          <a:xfrm>
            <a:off x="17351930" y="5126506"/>
            <a:ext cx="5331111" cy="5732986"/>
            <a:chOff x="0" y="0"/>
            <a:chExt cx="5331110" cy="5732984"/>
          </a:xfrm>
        </p:grpSpPr>
        <p:sp>
          <p:nvSpPr>
            <p:cNvPr id="640" name="Shape 640"/>
            <p:cNvSpPr/>
            <p:nvPr/>
          </p:nvSpPr>
          <p:spPr>
            <a:xfrm>
              <a:off x="0" y="54648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1" name="Shape 641"/>
            <p:cNvSpPr/>
            <p:nvPr/>
          </p:nvSpPr>
          <p:spPr>
            <a:xfrm>
              <a:off x="396752" y="50330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2" name="Shape 642"/>
            <p:cNvSpPr/>
            <p:nvPr/>
          </p:nvSpPr>
          <p:spPr>
            <a:xfrm>
              <a:off x="611289" y="481076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147632" y="4232913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1718" y="4093213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5" name="Shape 645"/>
            <p:cNvSpPr/>
            <p:nvPr/>
          </p:nvSpPr>
          <p:spPr>
            <a:xfrm>
              <a:off x="1657159" y="3689431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6" name="Shape 646"/>
            <p:cNvSpPr/>
            <p:nvPr/>
          </p:nvSpPr>
          <p:spPr>
            <a:xfrm>
              <a:off x="2086233" y="32137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7" name="Shape 647"/>
            <p:cNvSpPr/>
            <p:nvPr/>
          </p:nvSpPr>
          <p:spPr>
            <a:xfrm>
              <a:off x="2257257" y="3024507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8" name="Shape 648"/>
            <p:cNvSpPr/>
            <p:nvPr/>
          </p:nvSpPr>
          <p:spPr>
            <a:xfrm>
              <a:off x="2420684" y="2838531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49" name="Shape 649"/>
            <p:cNvSpPr/>
            <p:nvPr/>
          </p:nvSpPr>
          <p:spPr>
            <a:xfrm>
              <a:off x="2729845" y="251523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0" name="Shape 650"/>
            <p:cNvSpPr/>
            <p:nvPr/>
          </p:nvSpPr>
          <p:spPr>
            <a:xfrm>
              <a:off x="2917566" y="2329958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1" name="Shape 651"/>
            <p:cNvSpPr/>
            <p:nvPr/>
          </p:nvSpPr>
          <p:spPr>
            <a:xfrm>
              <a:off x="3185737" y="2041033"/>
              <a:ext cx="268172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2" name="Shape 652"/>
            <p:cNvSpPr/>
            <p:nvPr/>
          </p:nvSpPr>
          <p:spPr>
            <a:xfrm>
              <a:off x="3593532" y="1584708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3" name="Shape 653"/>
            <p:cNvSpPr/>
            <p:nvPr/>
          </p:nvSpPr>
          <p:spPr>
            <a:xfrm>
              <a:off x="4043886" y="1107583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4" name="Shape 654"/>
            <p:cNvSpPr/>
            <p:nvPr/>
          </p:nvSpPr>
          <p:spPr>
            <a:xfrm>
              <a:off x="4097520" y="1043035"/>
              <a:ext cx="268173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5" name="Shape 655"/>
            <p:cNvSpPr/>
            <p:nvPr/>
          </p:nvSpPr>
          <p:spPr>
            <a:xfrm>
              <a:off x="4392510" y="72871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6" name="Shape 656"/>
            <p:cNvSpPr/>
            <p:nvPr/>
          </p:nvSpPr>
          <p:spPr>
            <a:xfrm>
              <a:off x="4553411" y="556288"/>
              <a:ext cx="268173" cy="268173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657" name="Shape 657"/>
            <p:cNvSpPr/>
            <p:nvPr/>
          </p:nvSpPr>
          <p:spPr>
            <a:xfrm>
              <a:off x="5062939" y="0"/>
              <a:ext cx="268172" cy="268172"/>
            </a:xfrm>
            <a:prstGeom prst="ellipse">
              <a:avLst/>
            </a:prstGeom>
            <a:solidFill>
              <a:srgbClr val="FF7E79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8" grpId="2"/>
      <p:bldP build="whole" bldLvl="1" animBg="1" rev="0" advAuto="0" spid="63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/>
        </p:nvSpPr>
        <p:spPr>
          <a:xfrm>
            <a:off x="112334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61" name="Shape 661"/>
          <p:cNvSpPr/>
          <p:nvPr/>
        </p:nvSpPr>
        <p:spPr>
          <a:xfrm>
            <a:off x="91633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62" name="Shape 662"/>
          <p:cNvSpPr/>
          <p:nvPr/>
        </p:nvSpPr>
        <p:spPr>
          <a:xfrm>
            <a:off x="133035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63" name="Shape 663"/>
          <p:cNvSpPr/>
          <p:nvPr/>
        </p:nvSpPr>
        <p:spPr>
          <a:xfrm>
            <a:off x="174437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64" name="Shape 664"/>
          <p:cNvSpPr/>
          <p:nvPr/>
        </p:nvSpPr>
        <p:spPr>
          <a:xfrm>
            <a:off x="70932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65" name="Shape 665"/>
          <p:cNvSpPr/>
          <p:nvPr/>
        </p:nvSpPr>
        <p:spPr>
          <a:xfrm>
            <a:off x="153736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66" name="Shape 666"/>
          <p:cNvSpPr/>
          <p:nvPr/>
        </p:nvSpPr>
        <p:spPr>
          <a:xfrm>
            <a:off x="195138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67" name="Shape 667"/>
          <p:cNvSpPr/>
          <p:nvPr/>
        </p:nvSpPr>
        <p:spPr>
          <a:xfrm>
            <a:off x="70932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68" name="Shape 668"/>
          <p:cNvSpPr/>
          <p:nvPr/>
        </p:nvSpPr>
        <p:spPr>
          <a:xfrm>
            <a:off x="5023103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69" name="Shape 669"/>
          <p:cNvSpPr/>
          <p:nvPr/>
        </p:nvSpPr>
        <p:spPr>
          <a:xfrm>
            <a:off x="2953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0" name="Shape 670"/>
          <p:cNvSpPr/>
          <p:nvPr/>
        </p:nvSpPr>
        <p:spPr>
          <a:xfrm>
            <a:off x="91633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1" name="Shape 671"/>
          <p:cNvSpPr/>
          <p:nvPr/>
        </p:nvSpPr>
        <p:spPr>
          <a:xfrm>
            <a:off x="133035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2" name="Shape 672"/>
          <p:cNvSpPr/>
          <p:nvPr/>
        </p:nvSpPr>
        <p:spPr>
          <a:xfrm>
            <a:off x="112334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3" name="Shape 673"/>
          <p:cNvSpPr/>
          <p:nvPr/>
        </p:nvSpPr>
        <p:spPr>
          <a:xfrm>
            <a:off x="153736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4" name="Shape 674"/>
          <p:cNvSpPr/>
          <p:nvPr/>
        </p:nvSpPr>
        <p:spPr>
          <a:xfrm>
            <a:off x="174437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5" name="Shape 675"/>
          <p:cNvSpPr/>
          <p:nvPr/>
        </p:nvSpPr>
        <p:spPr>
          <a:xfrm>
            <a:off x="195138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6" name="Shape 676"/>
          <p:cNvSpPr/>
          <p:nvPr/>
        </p:nvSpPr>
        <p:spPr>
          <a:xfrm>
            <a:off x="112334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7" name="Shape 677"/>
          <p:cNvSpPr/>
          <p:nvPr/>
        </p:nvSpPr>
        <p:spPr>
          <a:xfrm>
            <a:off x="91633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8" name="Shape 678"/>
          <p:cNvSpPr/>
          <p:nvPr/>
        </p:nvSpPr>
        <p:spPr>
          <a:xfrm>
            <a:off x="153736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79" name="Shape 679"/>
          <p:cNvSpPr/>
          <p:nvPr/>
        </p:nvSpPr>
        <p:spPr>
          <a:xfrm>
            <a:off x="5023103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0" name="Shape 680"/>
          <p:cNvSpPr/>
          <p:nvPr/>
        </p:nvSpPr>
        <p:spPr>
          <a:xfrm>
            <a:off x="112334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1" name="Shape 681"/>
          <p:cNvSpPr/>
          <p:nvPr/>
        </p:nvSpPr>
        <p:spPr>
          <a:xfrm>
            <a:off x="2953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2" name="Shape 682"/>
          <p:cNvSpPr/>
          <p:nvPr/>
        </p:nvSpPr>
        <p:spPr>
          <a:xfrm>
            <a:off x="91633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3" name="Shape 683"/>
          <p:cNvSpPr/>
          <p:nvPr/>
        </p:nvSpPr>
        <p:spPr>
          <a:xfrm>
            <a:off x="195138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4" name="Shape 684"/>
          <p:cNvSpPr/>
          <p:nvPr/>
        </p:nvSpPr>
        <p:spPr>
          <a:xfrm>
            <a:off x="174437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5" name="Shape 685"/>
          <p:cNvSpPr/>
          <p:nvPr/>
        </p:nvSpPr>
        <p:spPr>
          <a:xfrm>
            <a:off x="70932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6" name="Shape 686"/>
          <p:cNvSpPr/>
          <p:nvPr/>
        </p:nvSpPr>
        <p:spPr>
          <a:xfrm>
            <a:off x="5023103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7" name="Shape 687"/>
          <p:cNvSpPr/>
          <p:nvPr/>
        </p:nvSpPr>
        <p:spPr>
          <a:xfrm>
            <a:off x="133035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8" name="Shape 688"/>
          <p:cNvSpPr/>
          <p:nvPr/>
        </p:nvSpPr>
        <p:spPr>
          <a:xfrm>
            <a:off x="195138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89" name="Shape 689"/>
          <p:cNvSpPr/>
          <p:nvPr/>
        </p:nvSpPr>
        <p:spPr>
          <a:xfrm>
            <a:off x="91633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0" name="Shape 690"/>
          <p:cNvSpPr/>
          <p:nvPr/>
        </p:nvSpPr>
        <p:spPr>
          <a:xfrm>
            <a:off x="5023103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1" name="Shape 691"/>
          <p:cNvSpPr/>
          <p:nvPr/>
        </p:nvSpPr>
        <p:spPr>
          <a:xfrm>
            <a:off x="2953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2" name="Shape 692"/>
          <p:cNvSpPr/>
          <p:nvPr/>
        </p:nvSpPr>
        <p:spPr>
          <a:xfrm>
            <a:off x="5023103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3" name="Shape 693"/>
          <p:cNvSpPr/>
          <p:nvPr/>
        </p:nvSpPr>
        <p:spPr>
          <a:xfrm>
            <a:off x="112334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4" name="Shape 694"/>
          <p:cNvSpPr/>
          <p:nvPr/>
        </p:nvSpPr>
        <p:spPr>
          <a:xfrm>
            <a:off x="133035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5" name="Shape 695"/>
          <p:cNvSpPr/>
          <p:nvPr/>
        </p:nvSpPr>
        <p:spPr>
          <a:xfrm>
            <a:off x="5023103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6" name="Shape 696"/>
          <p:cNvSpPr/>
          <p:nvPr/>
        </p:nvSpPr>
        <p:spPr>
          <a:xfrm>
            <a:off x="112334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7" name="Shape 697"/>
          <p:cNvSpPr/>
          <p:nvPr/>
        </p:nvSpPr>
        <p:spPr>
          <a:xfrm>
            <a:off x="133035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8" name="Shape 698"/>
          <p:cNvSpPr/>
          <p:nvPr/>
        </p:nvSpPr>
        <p:spPr>
          <a:xfrm>
            <a:off x="153736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699" name="Shape 699"/>
          <p:cNvSpPr/>
          <p:nvPr/>
        </p:nvSpPr>
        <p:spPr>
          <a:xfrm>
            <a:off x="174437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0" name="Shape 700"/>
          <p:cNvSpPr/>
          <p:nvPr/>
        </p:nvSpPr>
        <p:spPr>
          <a:xfrm>
            <a:off x="2953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1" name="Shape 701"/>
          <p:cNvSpPr/>
          <p:nvPr/>
        </p:nvSpPr>
        <p:spPr>
          <a:xfrm>
            <a:off x="70932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2" name="Shape 702"/>
          <p:cNvSpPr/>
          <p:nvPr/>
        </p:nvSpPr>
        <p:spPr>
          <a:xfrm>
            <a:off x="70932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3" name="Shape 703"/>
          <p:cNvSpPr/>
          <p:nvPr/>
        </p:nvSpPr>
        <p:spPr>
          <a:xfrm>
            <a:off x="70932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4" name="Shape 704"/>
          <p:cNvSpPr/>
          <p:nvPr/>
        </p:nvSpPr>
        <p:spPr>
          <a:xfrm>
            <a:off x="174437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5" name="Shape 705"/>
          <p:cNvSpPr/>
          <p:nvPr/>
        </p:nvSpPr>
        <p:spPr>
          <a:xfrm>
            <a:off x="195138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6" name="Shape 706"/>
          <p:cNvSpPr/>
          <p:nvPr/>
        </p:nvSpPr>
        <p:spPr>
          <a:xfrm>
            <a:off x="2953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7" name="Shape 707"/>
          <p:cNvSpPr/>
          <p:nvPr/>
        </p:nvSpPr>
        <p:spPr>
          <a:xfrm>
            <a:off x="133035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8" name="Shape 708"/>
          <p:cNvSpPr/>
          <p:nvPr/>
        </p:nvSpPr>
        <p:spPr>
          <a:xfrm>
            <a:off x="195138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09" name="Shape 709"/>
          <p:cNvSpPr/>
          <p:nvPr/>
        </p:nvSpPr>
        <p:spPr>
          <a:xfrm>
            <a:off x="174437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0" name="Shape 710"/>
          <p:cNvSpPr/>
          <p:nvPr/>
        </p:nvSpPr>
        <p:spPr>
          <a:xfrm>
            <a:off x="2953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1" name="Shape 711"/>
          <p:cNvSpPr/>
          <p:nvPr/>
        </p:nvSpPr>
        <p:spPr>
          <a:xfrm>
            <a:off x="153736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2" name="Shape 712"/>
          <p:cNvSpPr/>
          <p:nvPr/>
        </p:nvSpPr>
        <p:spPr>
          <a:xfrm>
            <a:off x="153736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3" name="Shape 713"/>
          <p:cNvSpPr/>
          <p:nvPr/>
        </p:nvSpPr>
        <p:spPr>
          <a:xfrm>
            <a:off x="91633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4" name="Shape 714"/>
          <p:cNvSpPr/>
          <p:nvPr/>
        </p:nvSpPr>
        <p:spPr>
          <a:xfrm>
            <a:off x="882903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5" name="Shape 715"/>
          <p:cNvSpPr/>
          <p:nvPr/>
        </p:nvSpPr>
        <p:spPr>
          <a:xfrm>
            <a:off x="882903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6" name="Shape 716"/>
          <p:cNvSpPr/>
          <p:nvPr/>
        </p:nvSpPr>
        <p:spPr>
          <a:xfrm>
            <a:off x="882903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7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7" name="Shape 717"/>
          <p:cNvSpPr/>
          <p:nvPr/>
        </p:nvSpPr>
        <p:spPr>
          <a:xfrm>
            <a:off x="882903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8" name="Shape 718"/>
          <p:cNvSpPr/>
          <p:nvPr/>
        </p:nvSpPr>
        <p:spPr>
          <a:xfrm>
            <a:off x="882903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19" name="Shape 719"/>
          <p:cNvSpPr/>
          <p:nvPr/>
        </p:nvSpPr>
        <p:spPr>
          <a:xfrm>
            <a:off x="882903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0" name="Shape 720"/>
          <p:cNvSpPr/>
          <p:nvPr/>
        </p:nvSpPr>
        <p:spPr>
          <a:xfrm>
            <a:off x="-1187197" y="463042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1" name="Shape 721"/>
          <p:cNvSpPr/>
          <p:nvPr/>
        </p:nvSpPr>
        <p:spPr>
          <a:xfrm>
            <a:off x="-1187197" y="922274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2" name="Shape 722"/>
          <p:cNvSpPr/>
          <p:nvPr/>
        </p:nvSpPr>
        <p:spPr>
          <a:xfrm>
            <a:off x="-1187197" y="233426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3" name="Shape 723"/>
          <p:cNvSpPr/>
          <p:nvPr/>
        </p:nvSpPr>
        <p:spPr>
          <a:xfrm>
            <a:off x="-1187197" y="381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4" name="Shape 724"/>
          <p:cNvSpPr/>
          <p:nvPr/>
        </p:nvSpPr>
        <p:spPr>
          <a:xfrm>
            <a:off x="-1187197" y="6926580"/>
            <a:ext cx="1917194" cy="2159001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5" name="Shape 725"/>
          <p:cNvSpPr/>
          <p:nvPr/>
        </p:nvSpPr>
        <p:spPr>
          <a:xfrm>
            <a:off x="-1187197" y="11518900"/>
            <a:ext cx="1917194" cy="2159000"/>
          </a:xfrm>
          <a:prstGeom prst="roundRect">
            <a:avLst>
              <a:gd name="adj" fmla="val 13514"/>
            </a:avLst>
          </a:prstGeom>
          <a:solidFill>
            <a:srgbClr val="9EB87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6" name="Shape 726"/>
          <p:cNvSpPr/>
          <p:nvPr/>
        </p:nvSpPr>
        <p:spPr>
          <a:xfrm>
            <a:off x="215839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C0C0C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7" name="Shape 727"/>
          <p:cNvSpPr/>
          <p:nvPr/>
        </p:nvSpPr>
        <p:spPr>
          <a:xfrm>
            <a:off x="215839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8" name="Shape 728"/>
          <p:cNvSpPr/>
          <p:nvPr/>
        </p:nvSpPr>
        <p:spPr>
          <a:xfrm>
            <a:off x="215839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7979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29" name="Shape 729"/>
          <p:cNvSpPr/>
          <p:nvPr/>
        </p:nvSpPr>
        <p:spPr>
          <a:xfrm>
            <a:off x="215839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242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30" name="Shape 730"/>
          <p:cNvSpPr/>
          <p:nvPr/>
        </p:nvSpPr>
        <p:spPr>
          <a:xfrm>
            <a:off x="215839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31" name="Shape 731"/>
          <p:cNvSpPr/>
          <p:nvPr/>
        </p:nvSpPr>
        <p:spPr>
          <a:xfrm>
            <a:off x="215839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32" name="Shape 732"/>
          <p:cNvSpPr/>
          <p:nvPr/>
        </p:nvSpPr>
        <p:spPr>
          <a:xfrm>
            <a:off x="23654004" y="922274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407742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33" name="Shape 733"/>
          <p:cNvSpPr/>
          <p:nvPr/>
        </p:nvSpPr>
        <p:spPr>
          <a:xfrm>
            <a:off x="23654004" y="381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A8D6FF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34" name="Shape 734"/>
          <p:cNvSpPr/>
          <p:nvPr/>
        </p:nvSpPr>
        <p:spPr>
          <a:xfrm>
            <a:off x="23654004" y="692658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FF7E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35" name="Shape 735"/>
          <p:cNvSpPr/>
          <p:nvPr/>
        </p:nvSpPr>
        <p:spPr>
          <a:xfrm>
            <a:off x="23654004" y="11518900"/>
            <a:ext cx="1917193" cy="2159000"/>
          </a:xfrm>
          <a:prstGeom prst="roundRect">
            <a:avLst>
              <a:gd name="adj" fmla="val 13514"/>
            </a:avLst>
          </a:prstGeom>
          <a:solidFill>
            <a:srgbClr val="407AAA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36" name="Shape 736"/>
          <p:cNvSpPr/>
          <p:nvPr/>
        </p:nvSpPr>
        <p:spPr>
          <a:xfrm>
            <a:off x="23654004" y="233426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004479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37" name="Shape 737"/>
          <p:cNvSpPr/>
          <p:nvPr/>
        </p:nvSpPr>
        <p:spPr>
          <a:xfrm>
            <a:off x="23654004" y="4630420"/>
            <a:ext cx="1917193" cy="2159001"/>
          </a:xfrm>
          <a:prstGeom prst="roundRect">
            <a:avLst>
              <a:gd name="adj" fmla="val 13514"/>
            </a:avLst>
          </a:prstGeom>
          <a:solidFill>
            <a:srgbClr val="EBEBEB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738" name="Shape 738"/>
          <p:cNvSpPr/>
          <p:nvPr/>
        </p:nvSpPr>
        <p:spPr>
          <a:xfrm>
            <a:off x="-469900" y="-101600"/>
            <a:ext cx="25232693" cy="513677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9" name="Shape 739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39"/>
                                        </p:tgtEl>
                                      </p:cBhvr>
                                      <p:by x="34000" y="3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387 -0.171284" origin="layout" pathEditMode="relative">
                                      <p:cBhvr>
                                        <p:cTn id="9" dur="10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5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25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950"/>
                            </p:stCondLst>
                            <p:childTnLst>
                              <p:par>
                                <p:cTn id="53" presetClass="entr" nodeType="afterEffect" presetSubtype="0" presetID="1" grpId="1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Class="entr" nodeType="afterEffect" presetSubtype="0" presetID="1" grpId="1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50"/>
                            </p:stCondLst>
                            <p:childTnLst>
                              <p:par>
                                <p:cTn id="59" presetClass="entr" nodeType="afterEffect" presetSubtype="0" presetID="1" grpId="1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Class="entr" nodeType="afterEffect" presetSubtype="0" presetID="1" grpId="2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50"/>
                            </p:stCondLst>
                            <p:childTnLst>
                              <p:par>
                                <p:cTn id="65" presetClass="entr" nodeType="afterEffect" presetSubtype="0" presetID="1" grpId="2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Class="entr" nodeType="afterEffect" presetSubtype="0" presetID="1" grpId="2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Class="entr" nodeType="afterEffect" presetSubtype="0" presetID="1" grpId="2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0"/>
                            </p:stCondLst>
                            <p:childTnLst>
                              <p:par>
                                <p:cTn id="74" presetClass="entr" nodeType="afterEffect" presetSubtype="0" presetID="1" grpId="2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50"/>
                            </p:stCondLst>
                            <p:childTnLst>
                              <p:par>
                                <p:cTn id="77" presetClass="entr" nodeType="afterEffect" presetSubtype="0" presetID="1" grpId="2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Class="entr" nodeType="afterEffect" presetSubtype="0" presetID="1" grpId="26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420"/>
                            </p:stCondLst>
                            <p:childTnLst>
                              <p:par>
                                <p:cTn id="83" presetClass="entr" nodeType="afterEffect" presetSubtype="0" presetID="1" grpId="27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40"/>
                            </p:stCondLst>
                            <p:childTnLst>
                              <p:par>
                                <p:cTn id="86" presetClass="entr" nodeType="afterEffect" presetSubtype="0" presetID="1" grpId="28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460"/>
                            </p:stCondLst>
                            <p:childTnLst>
                              <p:par>
                                <p:cTn id="89" presetClass="entr" nodeType="afterEffect" presetSubtype="0" presetID="1" grpId="29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480"/>
                            </p:stCondLst>
                            <p:childTnLst>
                              <p:par>
                                <p:cTn id="92" presetClass="entr" nodeType="afterEffect" presetSubtype="0" presetID="1" grpId="30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Class="entr" nodeType="afterEffect" presetSubtype="0" presetID="1" grpId="31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20"/>
                            </p:stCondLst>
                            <p:childTnLst>
                              <p:par>
                                <p:cTn id="98" presetClass="entr" nodeType="afterEffect" presetSubtype="0" presetID="1" grpId="32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40"/>
                            </p:stCondLst>
                            <p:childTnLst>
                              <p:par>
                                <p:cTn id="101" presetClass="entr" nodeType="afterEffect" presetSubtype="0" presetID="1" grpId="33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60"/>
                            </p:stCondLst>
                            <p:childTnLst>
                              <p:par>
                                <p:cTn id="104" presetClass="entr" nodeType="afterEffect" presetSubtype="0" presetID="1" grpId="34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80"/>
                            </p:stCondLst>
                            <p:childTnLst>
                              <p:par>
                                <p:cTn id="107" presetClass="entr" nodeType="afterEffect" presetSubtype="0" presetID="1" grpId="35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600"/>
                            </p:stCondLst>
                            <p:childTnLst>
                              <p:par>
                                <p:cTn id="110" presetClass="entr" nodeType="afterEffect" presetSubtype="0" presetID="1" grpId="36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620"/>
                            </p:stCondLst>
                            <p:childTnLst>
                              <p:par>
                                <p:cTn id="113" presetClass="entr" nodeType="afterEffect" presetSubtype="0" presetID="1" grpId="37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640"/>
                            </p:stCondLst>
                            <p:childTnLst>
                              <p:par>
                                <p:cTn id="116" presetClass="entr" nodeType="afterEffect" presetSubtype="0" presetID="1" grpId="38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60"/>
                            </p:stCondLst>
                            <p:childTnLst>
                              <p:par>
                                <p:cTn id="119" presetClass="entr" nodeType="afterEffect" presetSubtype="0" presetID="1" grpId="39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680"/>
                            </p:stCondLst>
                            <p:childTnLst>
                              <p:par>
                                <p:cTn id="122" presetClass="entr" nodeType="afterEffect" presetSubtype="0" presetID="1" grpId="40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700"/>
                            </p:stCondLst>
                            <p:childTnLst>
                              <p:par>
                                <p:cTn id="125" presetClass="entr" nodeType="afterEffect" presetSubtype="0" presetID="1" grpId="4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710"/>
                            </p:stCondLst>
                            <p:childTnLst>
                              <p:par>
                                <p:cTn id="128" presetClass="entr" nodeType="afterEffect" presetSubtype="0" presetID="1" grpId="4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720"/>
                            </p:stCondLst>
                            <p:childTnLst>
                              <p:par>
                                <p:cTn id="131" presetClass="entr" nodeType="afterEffect" presetSubtype="0" presetID="1" grpId="4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730"/>
                            </p:stCondLst>
                            <p:childTnLst>
                              <p:par>
                                <p:cTn id="134" presetClass="entr" nodeType="afterEffect" presetSubtype="0" presetID="1" grpId="4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740"/>
                            </p:stCondLst>
                            <p:childTnLst>
                              <p:par>
                                <p:cTn id="137" presetClass="entr" nodeType="afterEffect" presetSubtype="0" presetID="1" grpId="4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750"/>
                            </p:stCondLst>
                            <p:childTnLst>
                              <p:par>
                                <p:cTn id="140" presetClass="entr" nodeType="afterEffect" presetSubtype="0" presetID="1" grpId="46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60"/>
                            </p:stCondLst>
                            <p:childTnLst>
                              <p:par>
                                <p:cTn id="143" presetClass="entr" nodeType="afterEffect" presetSubtype="0" presetID="1" grpId="47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770"/>
                            </p:stCondLst>
                            <p:childTnLst>
                              <p:par>
                                <p:cTn id="146" presetClass="entr" nodeType="afterEffect" presetSubtype="0" presetID="1" grpId="48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780"/>
                            </p:stCondLst>
                            <p:childTnLst>
                              <p:par>
                                <p:cTn id="149" presetClass="entr" nodeType="afterEffect" presetSubtype="0" presetID="1" grpId="4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90"/>
                            </p:stCondLst>
                            <p:childTnLst>
                              <p:par>
                                <p:cTn id="152" presetClass="entr" nodeType="afterEffect" presetSubtype="0" presetID="1" grpId="50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800"/>
                            </p:stCondLst>
                            <p:childTnLst>
                              <p:par>
                                <p:cTn id="155" presetClass="entr" nodeType="afterEffect" presetSubtype="0" presetID="1" grpId="5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810"/>
                            </p:stCondLst>
                            <p:childTnLst>
                              <p:par>
                                <p:cTn id="158" presetClass="entr" nodeType="afterEffect" presetSubtype="0" presetID="1" grpId="5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820"/>
                            </p:stCondLst>
                            <p:childTnLst>
                              <p:par>
                                <p:cTn id="161" presetClass="entr" nodeType="afterEffect" presetSubtype="0" presetID="1" grpId="5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830"/>
                            </p:stCondLst>
                            <p:childTnLst>
                              <p:par>
                                <p:cTn id="164" presetClass="entr" nodeType="afterEffect" presetSubtype="0" presetID="1" grpId="5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840"/>
                            </p:stCondLst>
                            <p:childTnLst>
                              <p:par>
                                <p:cTn id="167" presetClass="entr" nodeType="afterEffect" presetSubtype="0" presetID="1" grpId="5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850"/>
                            </p:stCondLst>
                            <p:childTnLst>
                              <p:par>
                                <p:cTn id="170" presetClass="entr" nodeType="afterEffect" presetSubtype="0" presetID="1" grpId="56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860"/>
                            </p:stCondLst>
                            <p:childTnLst>
                              <p:par>
                                <p:cTn id="173" presetClass="entr" nodeType="afterEffect" presetSubtype="0" presetID="1" grpId="57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870"/>
                            </p:stCondLst>
                            <p:childTnLst>
                              <p:par>
                                <p:cTn id="176" presetClass="entr" nodeType="afterEffect" presetSubtype="0" presetID="1" grpId="58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970"/>
                            </p:stCondLst>
                            <p:childTnLst>
                              <p:par>
                                <p:cTn id="179" presetClass="entr" nodeType="afterEffect" presetSubtype="0" presetID="1" grpId="5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20"/>
                            </p:stCondLst>
                            <p:childTnLst>
                              <p:par>
                                <p:cTn id="182" presetClass="entr" nodeType="afterEffect" presetSubtype="0" presetID="1" grpId="60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40"/>
                            </p:stCondLst>
                            <p:childTnLst>
                              <p:par>
                                <p:cTn id="185" presetClass="entr" nodeType="afterEffect" presetSubtype="0" presetID="1" grpId="61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60"/>
                            </p:stCondLst>
                            <p:childTnLst>
                              <p:par>
                                <p:cTn id="188" presetClass="entr" nodeType="afterEffect" presetSubtype="0" presetID="1" grpId="6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70"/>
                            </p:stCondLst>
                            <p:childTnLst>
                              <p:par>
                                <p:cTn id="191" presetClass="entr" nodeType="afterEffect" presetSubtype="0" presetID="1" grpId="6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80"/>
                            </p:stCondLst>
                            <p:childTnLst>
                              <p:par>
                                <p:cTn id="194" presetClass="entr" nodeType="afterEffect" presetSubtype="0" presetID="1" grpId="6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180"/>
                            </p:stCondLst>
                            <p:childTnLst>
                              <p:par>
                                <p:cTn id="197" presetClass="entr" nodeType="afterEffect" presetSubtype="0" presetID="1" grpId="65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255"/>
                            </p:stCondLst>
                            <p:childTnLst>
                              <p:par>
                                <p:cTn id="200" presetClass="entr" nodeType="afterEffect" presetSubtype="0" presetID="1" grpId="66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275"/>
                            </p:stCondLst>
                            <p:childTnLst>
                              <p:par>
                                <p:cTn id="203" presetClass="entr" nodeType="afterEffect" presetSubtype="0" presetID="1" grpId="67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3295"/>
                            </p:stCondLst>
                            <p:childTnLst>
                              <p:par>
                                <p:cTn id="206" presetClass="entr" nodeType="afterEffect" presetSubtype="0" presetID="1" grpId="68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305"/>
                            </p:stCondLst>
                            <p:childTnLst>
                              <p:par>
                                <p:cTn id="209" presetClass="entr" nodeType="afterEffect" presetSubtype="0" presetID="1" grpId="6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3315"/>
                            </p:stCondLst>
                            <p:childTnLst>
                              <p:par>
                                <p:cTn id="212" presetClass="entr" nodeType="afterEffect" presetSubtype="0" presetID="1" grpId="70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390"/>
                            </p:stCondLst>
                            <p:childTnLst>
                              <p:par>
                                <p:cTn id="215" presetClass="entr" nodeType="afterEffect" presetSubtype="0" presetID="1" grpId="7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3440"/>
                            </p:stCondLst>
                            <p:childTnLst>
                              <p:par>
                                <p:cTn id="218" presetClass="entr" nodeType="afterEffect" presetSubtype="0" presetID="1" grpId="72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460"/>
                            </p:stCondLst>
                            <p:childTnLst>
                              <p:par>
                                <p:cTn id="221" presetClass="entr" nodeType="afterEffect" presetSubtype="0" presetID="1" grpId="7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3470"/>
                            </p:stCondLst>
                            <p:childTnLst>
                              <p:par>
                                <p:cTn id="224" presetClass="entr" nodeType="afterEffect" presetSubtype="0" presetID="1" grpId="7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3480"/>
                            </p:stCondLst>
                            <p:childTnLst>
                              <p:par>
                                <p:cTn id="227" presetClass="entr" nodeType="afterEffect" presetSubtype="0" presetID="1" grpId="7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490"/>
                            </p:stCondLst>
                            <p:childTnLst>
                              <p:par>
                                <p:cTn id="230" presetClass="entr" nodeType="afterEffect" presetSubtype="0" presetID="1" grpId="7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590"/>
                            </p:stCondLst>
                            <p:childTnLst>
                              <p:par>
                                <p:cTn id="233" presetClass="entr" nodeType="afterEffect" presetSubtype="0" presetID="1" grpId="77" fill="hold">
                                  <p:stCondLst>
                                    <p:cond delay="75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665"/>
                            </p:stCondLst>
                            <p:childTnLst>
                              <p:par>
                                <p:cTn id="236" presetClass="entr" nodeType="afterEffect" presetSubtype="0" presetID="1" grpId="78" fill="hold">
                                  <p:stCondLst>
                                    <p:cond delay="2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7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3685"/>
                            </p:stCondLst>
                            <p:childTnLst>
                              <p:par>
                                <p:cTn id="239" presetClass="entr" nodeType="afterEffect" presetSubtype="0" presetID="1" grpId="7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3695"/>
                            </p:stCondLst>
                            <p:childTnLst>
                              <p:par>
                                <p:cTn id="242" presetClass="entr" nodeType="afterEffect" presetSubtype="0" presetID="1" grpId="80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705"/>
                            </p:stCondLst>
                            <p:childTnLst>
                              <p:par>
                                <p:cTn id="245" presetClass="entr" nodeType="afterEffect" presetSubtype="0" presetID="1" grpId="8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4" grpId="18"/>
      <p:bldP build="whole" bldLvl="1" animBg="1" rev="0" advAuto="0" spid="726" grpId="70"/>
      <p:bldP build="whole" bldLvl="1" animBg="1" rev="0" advAuto="0" spid="728" grpId="72"/>
      <p:bldP build="whole" bldLvl="1" animBg="1" rev="0" advAuto="0" spid="683" grpId="27"/>
      <p:bldP build="whole" bldLvl="1" animBg="1" rev="0" advAuto="0" spid="700" grpId="44"/>
      <p:bldP build="whole" bldLvl="1" animBg="1" rev="0" advAuto="0" spid="727" grpId="71"/>
      <p:bldP build="whole" bldLvl="1" animBg="1" rev="0" advAuto="0" spid="676" grpId="20"/>
      <p:bldP build="whole" bldLvl="1" animBg="1" rev="0" advAuto="0" spid="670" grpId="14"/>
      <p:bldP build="whole" bldLvl="1" animBg="1" rev="0" advAuto="0" spid="666" grpId="10"/>
      <p:bldP build="whole" bldLvl="1" animBg="1" rev="0" advAuto="0" spid="711" grpId="55"/>
      <p:bldP build="whole" bldLvl="1" animBg="1" rev="0" advAuto="0" spid="730" grpId="74"/>
      <p:bldP build="whole" bldLvl="1" animBg="1" rev="0" advAuto="0" spid="671" grpId="15"/>
      <p:bldP build="whole" bldLvl="1" animBg="1" rev="0" advAuto="0" spid="697" grpId="41"/>
      <p:bldP build="whole" bldLvl="1" animBg="1" rev="0" advAuto="0" spid="690" grpId="34"/>
      <p:bldP build="whole" bldLvl="1" animBg="1" rev="0" advAuto="0" spid="678" grpId="22"/>
      <p:bldP build="whole" bldLvl="1" animBg="1" rev="0" advAuto="0" spid="719" grpId="63"/>
      <p:bldP build="whole" bldLvl="1" animBg="1" rev="0" advAuto="0" spid="732" grpId="76"/>
      <p:bldP build="whole" bldLvl="1" animBg="1" rev="0" advAuto="0" spid="717" grpId="61"/>
      <p:bldP build="whole" bldLvl="1" animBg="1" rev="0" advAuto="0" spid="661" grpId="5"/>
      <p:bldP build="whole" bldLvl="1" animBg="1" rev="0" advAuto="0" spid="733" grpId="77"/>
      <p:bldP build="whole" bldLvl="1" animBg="1" rev="0" advAuto="0" spid="680" grpId="24"/>
      <p:bldP build="whole" bldLvl="1" animBg="1" rev="0" advAuto="0" spid="664" grpId="8"/>
      <p:bldP build="whole" bldLvl="1" animBg="1" rev="0" advAuto="0" spid="702" grpId="46"/>
      <p:bldP build="whole" bldLvl="1" animBg="1" rev="0" advAuto="0" spid="695" grpId="39"/>
      <p:bldP build="whole" bldLvl="1" animBg="1" rev="0" advAuto="0" spid="677" grpId="21"/>
      <p:bldP build="whole" bldLvl="1" animBg="1" rev="0" advAuto="0" spid="691" grpId="35"/>
      <p:bldP build="whole" bldLvl="1" animBg="1" rev="0" advAuto="0" spid="694" grpId="38"/>
      <p:bldP build="whole" bldLvl="1" animBg="1" rev="0" advAuto="0" spid="739" grpId="1"/>
      <p:bldP build="whole" bldLvl="1" animBg="1" rev="0" advAuto="0" spid="682" grpId="26"/>
      <p:bldP build="whole" bldLvl="1" animBg="1" rev="0" advAuto="0" spid="739" grpId="3"/>
      <p:bldP build="whole" bldLvl="1" animBg="1" rev="0" advAuto="0" spid="688" grpId="32"/>
      <p:bldP build="whole" bldLvl="1" animBg="1" rev="0" advAuto="0" spid="685" grpId="29"/>
      <p:bldP build="whole" bldLvl="1" animBg="1" rev="0" advAuto="0" spid="675" grpId="19"/>
      <p:bldP build="whole" bldLvl="1" animBg="1" rev="0" advAuto="0" spid="669" grpId="13"/>
      <p:bldP build="whole" bldLvl="1" animBg="1" rev="0" advAuto="0" spid="665" grpId="9"/>
      <p:bldP build="whole" bldLvl="1" animBg="1" rev="0" advAuto="0" spid="684" grpId="28"/>
      <p:bldP build="whole" bldLvl="1" animBg="1" rev="0" advAuto="0" spid="716" grpId="60"/>
      <p:bldP build="whole" bldLvl="1" animBg="1" rev="0" advAuto="0" spid="721" grpId="65"/>
      <p:bldP build="whole" bldLvl="1" animBg="1" rev="0" advAuto="0" spid="707" grpId="51"/>
      <p:bldP build="whole" bldLvl="1" animBg="1" rev="0" advAuto="0" spid="660" grpId="4"/>
      <p:bldP build="whole" bldLvl="1" animBg="1" rev="0" advAuto="0" spid="712" grpId="56"/>
      <p:bldP build="whole" bldLvl="1" animBg="1" rev="0" advAuto="0" spid="715" grpId="59"/>
      <p:bldP build="whole" bldLvl="1" animBg="1" rev="0" advAuto="0" spid="734" grpId="78"/>
      <p:bldP build="whole" bldLvl="1" animBg="1" rev="0" advAuto="0" spid="692" grpId="36"/>
      <p:bldP build="whole" bldLvl="1" animBg="1" rev="0" advAuto="0" spid="736" grpId="80"/>
      <p:bldP build="whole" bldLvl="1" animBg="1" rev="0" advAuto="0" spid="663" grpId="7"/>
      <p:bldP build="whole" bldLvl="1" animBg="1" rev="0" advAuto="0" spid="667" grpId="12"/>
      <p:bldP build="whole" bldLvl="1" animBg="1" rev="0" advAuto="0" spid="718" grpId="62"/>
      <p:bldP build="whole" bldLvl="1" animBg="1" rev="0" advAuto="0" spid="720" grpId="64"/>
      <p:bldP build="whole" bldLvl="1" animBg="1" rev="0" advAuto="0" spid="699" grpId="43"/>
      <p:bldP build="whole" bldLvl="1" animBg="1" rev="0" advAuto="0" spid="673" grpId="17"/>
      <p:bldP build="whole" bldLvl="1" animBg="1" rev="0" advAuto="0" spid="706" grpId="50"/>
      <p:bldP build="whole" bldLvl="1" animBg="1" rev="0" advAuto="0" spid="714" grpId="58"/>
      <p:bldP build="whole" bldLvl="1" animBg="1" rev="0" advAuto="0" spid="704" grpId="48"/>
      <p:bldP build="whole" bldLvl="1" animBg="1" rev="0" advAuto="0" spid="693" grpId="37"/>
      <p:bldP build="whole" bldLvl="1" animBg="1" rev="0" advAuto="0" spid="708" grpId="52"/>
      <p:bldP build="whole" bldLvl="1" animBg="1" rev="0" advAuto="0" spid="724" grpId="68"/>
      <p:bldP build="whole" bldLvl="1" animBg="1" rev="0" advAuto="0" spid="679" grpId="23"/>
      <p:bldP build="whole" bldLvl="1" animBg="1" rev="0" advAuto="0" spid="696" grpId="40"/>
      <p:bldP build="whole" bldLvl="1" animBg="1" rev="0" advAuto="0" spid="703" grpId="47"/>
      <p:bldP build="whole" bldLvl="1" animBg="1" rev="0" advAuto="0" spid="725" grpId="69"/>
      <p:bldP build="whole" bldLvl="1" animBg="1" rev="0" advAuto="0" spid="731" grpId="75"/>
      <p:bldP build="whole" bldLvl="1" animBg="1" rev="0" advAuto="0" spid="723" grpId="67"/>
      <p:bldP build="whole" bldLvl="1" animBg="1" rev="0" advAuto="0" spid="687" grpId="31"/>
      <p:bldP build="whole" bldLvl="1" animBg="1" rev="0" advAuto="0" spid="705" grpId="49"/>
      <p:bldP build="whole" bldLvl="1" animBg="1" rev="0" advAuto="0" spid="710" grpId="54"/>
      <p:bldP build="whole" bldLvl="1" animBg="1" rev="0" advAuto="0" spid="672" grpId="16"/>
      <p:bldP build="whole" bldLvl="1" animBg="1" rev="0" advAuto="0" spid="713" grpId="57"/>
      <p:bldP build="whole" bldLvl="1" animBg="1" rev="0" advAuto="0" spid="662" grpId="6"/>
      <p:bldP build="whole" bldLvl="1" animBg="1" rev="0" advAuto="0" spid="689" grpId="33"/>
      <p:bldP build="whole" bldLvl="1" animBg="1" rev="0" advAuto="0" spid="735" grpId="79"/>
      <p:bldP build="whole" bldLvl="1" animBg="1" rev="0" advAuto="0" spid="681" grpId="25"/>
      <p:bldP build="whole" bldLvl="1" animBg="1" rev="0" advAuto="0" spid="701" grpId="45"/>
      <p:bldP build="whole" bldLvl="1" animBg="1" rev="0" advAuto="0" spid="709" grpId="53"/>
      <p:bldP build="whole" bldLvl="1" animBg="1" rev="0" advAuto="0" spid="722" grpId="66"/>
      <p:bldP build="whole" bldLvl="1" animBg="1" rev="0" advAuto="0" spid="729" grpId="73"/>
      <p:bldP build="whole" bldLvl="1" animBg="1" rev="0" advAuto="0" spid="686" grpId="30"/>
      <p:bldP build="whole" bldLvl="1" animBg="1" rev="0" advAuto="0" spid="737" grpId="81"/>
      <p:bldP build="whole" bldLvl="1" animBg="1" rev="0" advAuto="0" spid="668" grpId="11"/>
      <p:bldP build="whole" bldLvl="1" animBg="1" rev="0" advAuto="0" spid="698" grpId="4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roup 783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741" name="Shape 741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2" name="Shape 742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4" name="Shape 744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6" name="Shape 746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7" name="Shape 747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8" name="Shape 748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49" name="Shape 749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0" name="Shape 750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1" name="Shape 751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2" name="Shape 752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6" name="Shape 756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7" name="Shape 757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59" name="Shape 759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0" name="Shape 760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1" name="Shape 761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2" name="Shape 762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3" name="Shape 763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4" name="Shape 764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5" name="Shape 765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6" name="Shape 766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7" name="Shape 767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8" name="Shape 768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69" name="Shape 769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0" name="Shape 770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1" name="Shape 771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2" name="Shape 772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3" name="Shape 773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4" name="Shape 774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5" name="Shape 775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6" name="Shape 776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7" name="Shape 777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8" name="Shape 778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79" name="Shape 779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0" name="Shape 780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1" name="Shape 781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2" name="Shape 782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784" name="Shape 784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</a:t>
            </a:r>
          </a:p>
        </p:txBody>
      </p:sp>
      <p:pic>
        <p:nvPicPr>
          <p:cNvPr id="785" name="pdf-sim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1248" y="2246552"/>
            <a:ext cx="14381504" cy="11285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pdf-sim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0" name="Group 830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788" name="Shape 788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89" name="Shape 789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0" name="Shape 790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1" name="Shape 791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2" name="Shape 792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3" name="Shape 793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4" name="Shape 794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7" name="Shape 797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8" name="Shape 798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799" name="Shape 799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0" name="Shape 800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1" name="Shape 801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2" name="Shape 802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3" name="Shape 803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4" name="Shape 804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5" name="Shape 805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6" name="Shape 806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7" name="Shape 807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8" name="Shape 808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09" name="Shape 809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0" name="Shape 810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1" name="Shape 811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2" name="Shape 812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4" name="Shape 814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5" name="Shape 815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6" name="Shape 816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7" name="Shape 817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8" name="Shape 818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19" name="Shape 819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0" name="Shape 820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1" name="Shape 821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2" name="Shape 822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3" name="Shape 823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4" name="Shape 824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5" name="Shape 825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6" name="Shape 826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7" name="Shape 827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8" name="Shape 828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29" name="Shape 829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831" name="Shape 831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1. A family of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pdf-best-model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76" name="Group 876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834" name="Shape 834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6" name="Shape 836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7" name="Shape 837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8" name="Shape 838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0" name="Shape 840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1" name="Shape 841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2" name="Shape 842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3" name="Shape 843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4" name="Shape 844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5" name="Shape 845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6" name="Shape 846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7" name="Shape 847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8" name="Shape 848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1" name="Shape 851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3" name="Shape 853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5" name="Shape 855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6" name="Shape 856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7" name="Shape 857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8" name="Shape 858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59" name="Shape 859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0" name="Shape 860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1" name="Shape 861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3" name="Shape 863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4" name="Shape 864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5" name="Shape 865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6" name="Shape 866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7" name="Shape 867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8" name="Shape 868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69" name="Shape 869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0" name="Shape 870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1" name="Shape 871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2" name="Shape 872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3" name="Shape 873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4" name="Shape 874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75" name="Shape 875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877" name="Shape 877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14095">
              <a:defRPr sz="8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2. The best function of the family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pdf-residual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3800" y="2248554"/>
            <a:ext cx="14376400" cy="11281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22" name="Group 922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880" name="Shape 880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1" name="Shape 881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2" name="Shape 882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3" name="Shape 883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4" name="Shape 884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5" name="Shape 885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6" name="Shape 886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7" name="Shape 887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8" name="Shape 888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89" name="Shape 889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0" name="Shape 890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1" name="Shape 891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2" name="Shape 892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3" name="Shape 893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5" name="Shape 895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6" name="Shape 896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7" name="Shape 897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8" name="Shape 898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99" name="Shape 899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0" name="Shape 900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1" name="Shape 901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2" name="Shape 902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3" name="Shape 903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4" name="Shape 904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5" name="Shape 905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6" name="Shape 906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7" name="Shape 907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8" name="Shape 908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09" name="Shape 909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0" name="Shape 910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1" name="Shape 911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2" name="Shape 912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3" name="Shape 913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4" name="Shape 914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5" name="Shape 915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6" name="Shape 916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7" name="Shape 917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8" name="Shape 918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19" name="Shape 919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0" name="Shape 920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1" name="Shape 921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923" name="Shape 923"/>
          <p:cNvSpPr txBox="1"/>
          <p:nvPr/>
        </p:nvSpPr>
        <p:spPr>
          <a:xfrm>
            <a:off x="4007752" y="-1109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3. The residuals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roup 967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25" name="Shape 925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6" name="Shape 926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7" name="Shape 927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8" name="Shape 928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29" name="Shape 929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0" name="Shape 930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1" name="Shape 931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2" name="Shape 932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3" name="Shape 933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4" name="Shape 934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5" name="Shape 935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6" name="Shape 936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7" name="Shape 937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8" name="Shape 938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39" name="Shape 939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0" name="Shape 940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1" name="Shape 941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2" name="Shape 942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3" name="Shape 943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4" name="Shape 944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5" name="Shape 945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6" name="Shape 946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7" name="Shape 947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8" name="Shape 948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49" name="Shape 949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0" name="Shape 950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1" name="Shape 951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2" name="Shape 952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3" name="Shape 953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4" name="Shape 954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5" name="Shape 955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6" name="Shape 956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7" name="Shape 957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8" name="Shape 958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9" name="Shape 959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0" name="Shape 960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1" name="Shape 961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2" name="Shape 962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3" name="Shape 963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4" name="Shape 964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5" name="Shape 965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6" name="Shape 966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968" name="Shape 968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02412">
              <a:defRPr sz="8600">
                <a:latin typeface="Helvetica"/>
                <a:ea typeface="Helvetica"/>
                <a:cs typeface="Helvetica"/>
                <a:sym typeface="Helvetica"/>
              </a:defRPr>
            </a:pPr>
            <a:r>
              <a:t>(Popular)</a:t>
            </a:r>
            <a:r>
              <a:t> modeling functions in R</a:t>
            </a:r>
          </a:p>
        </p:txBody>
      </p:sp>
      <p:graphicFrame>
        <p:nvGraphicFramePr>
          <p:cNvPr id="969" name="Table 969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217321"/>
                <a:gridCol w="4018710"/>
                <a:gridCol w="7440919"/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package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fits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generalized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mgcv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generalized additive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glmnet()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glmnet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penalized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robust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rpart()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rpart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trees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randomForest()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randomForest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random forests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xgboost()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xgboost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gradient boosting machines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roup 1013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971" name="Shape 971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2" name="Shape 972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3" name="Shape 973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4" name="Shape 974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5" name="Shape 975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6" name="Shape 976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7" name="Shape 977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8" name="Shape 978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79" name="Shape 979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0" name="Shape 980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1" name="Shape 981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2" name="Shape 982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3" name="Shape 983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4" name="Shape 984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5" name="Shape 985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6" name="Shape 986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7" name="Shape 987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8" name="Shape 988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89" name="Shape 989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0" name="Shape 990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1" name="Shape 991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2" name="Shape 992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3" name="Shape 993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4" name="Shape 994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5" name="Shape 995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6" name="Shape 996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7" name="Shape 997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8" name="Shape 998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99" name="Shape 999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2" name="Shape 1012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014" name="Shape 1014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02412">
              <a:defRPr sz="8600">
                <a:latin typeface="Helvetica"/>
                <a:ea typeface="Helvetica"/>
                <a:cs typeface="Helvetica"/>
                <a:sym typeface="Helvetica"/>
              </a:defRPr>
            </a:pPr>
            <a:r>
              <a:t>(Popular)</a:t>
            </a:r>
            <a:r>
              <a:t> modeling functions in R</a:t>
            </a:r>
          </a:p>
        </p:txBody>
      </p:sp>
      <p:graphicFrame>
        <p:nvGraphicFramePr>
          <p:cNvPr id="1015" name="Table 1015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4217321"/>
                <a:gridCol w="4018710"/>
                <a:gridCol w="7440919"/>
              </a:tblGrid>
              <a:tr h="112827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package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fits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b="1"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stats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generalized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gam()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mgcv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generalized additive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glmnet()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glmnet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penalized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rlm()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MASS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robust linear models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rpart()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rpart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trees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randomForest()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randomForest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random forests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12827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xgboost()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xgboost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gradient boosting machines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roup 1059"/>
          <p:cNvGrpSpPr/>
          <p:nvPr/>
        </p:nvGrpSpPr>
        <p:grpSpPr>
          <a:xfrm>
            <a:off x="2895199" y="4550919"/>
            <a:ext cx="4135446" cy="4775201"/>
            <a:chOff x="319877" y="0"/>
            <a:chExt cx="4135444" cy="4775200"/>
          </a:xfrm>
        </p:grpSpPr>
        <p:sp>
          <p:nvSpPr>
            <p:cNvPr id="1017" name="Shape 1017"/>
            <p:cNvSpPr/>
            <p:nvPr/>
          </p:nvSpPr>
          <p:spPr>
            <a:xfrm>
              <a:off x="319877" y="0"/>
              <a:ext cx="4135446" cy="47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91895" y="198628"/>
              <a:ext cx="3791410" cy="43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19" name="Shape 1019"/>
            <p:cNvSpPr/>
            <p:nvPr/>
          </p:nvSpPr>
          <p:spPr>
            <a:xfrm>
              <a:off x="1252292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1570597" y="2093485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1570597" y="166568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1406360" y="157383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9178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1888901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22026" y="37052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1406360" y="247670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968394" y="209348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1252292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1310032" y="2182636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547053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74941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2" name="Shape 1032"/>
            <p:cNvSpPr/>
            <p:nvPr/>
          </p:nvSpPr>
          <p:spPr>
            <a:xfrm>
              <a:off x="968394" y="271393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720510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464776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524220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556019" y="83433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063307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824906" y="160758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322026" y="101810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0" name="Shape 1040"/>
            <p:cNvSpPr/>
            <p:nvPr/>
          </p:nvSpPr>
          <p:spPr>
            <a:xfrm>
              <a:off x="1685416" y="187370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2675680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2" name="Shape 1042"/>
            <p:cNvSpPr/>
            <p:nvPr/>
          </p:nvSpPr>
          <p:spPr>
            <a:xfrm>
              <a:off x="2172800" y="201753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3" name="Shape 1043"/>
            <p:cNvSpPr/>
            <p:nvPr/>
          </p:nvSpPr>
          <p:spPr>
            <a:xfrm>
              <a:off x="681573" y="252128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4" name="Shape 1044"/>
            <p:cNvSpPr/>
            <p:nvPr/>
          </p:nvSpPr>
          <p:spPr>
            <a:xfrm>
              <a:off x="2207205" y="1417847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5" name="Shape 1045"/>
            <p:cNvSpPr/>
            <p:nvPr/>
          </p:nvSpPr>
          <p:spPr>
            <a:xfrm>
              <a:off x="2548843" y="15069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6" name="Shape 1046"/>
            <p:cNvSpPr/>
            <p:nvPr/>
          </p:nvSpPr>
          <p:spPr>
            <a:xfrm>
              <a:off x="3914491" y="193137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3411610" y="134189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2118307" y="259854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3322712" y="25225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2623127" y="1728906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2075417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2020924" y="207229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2524220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3461931" y="1845843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2859728" y="218923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681573" y="147783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518184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58" name="Shape 1058"/>
            <p:cNvSpPr txBox="1"/>
            <p:nvPr/>
          </p:nvSpPr>
          <p:spPr>
            <a:xfrm>
              <a:off x="1109840" y="2787754"/>
              <a:ext cx="2555520" cy="1001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grpSp>
        <p:nvGrpSpPr>
          <p:cNvPr id="1102" name="Group 1102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060" name="Shape 1060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5" name="Shape 1075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6" name="Shape 1076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7" name="Shape 1077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4" name="Shape 1084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5" name="Shape 1085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3" name="Shape 1093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4" name="Shape 1094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5" name="Shape 1095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6" name="Shape 1096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7" name="Shape 1097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099" name="Shape 1099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01" name="Shape 1101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103" name="Shape 11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modelr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7830976" y="4202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 functions that make it easier to work with models in R</a:t>
            </a:r>
          </a:p>
        </p:txBody>
      </p:sp>
      <p:sp>
        <p:nvSpPr>
          <p:cNvPr id="1105" name="Shape 1105"/>
          <p:cNvSpPr/>
          <p:nvPr/>
        </p:nvSpPr>
        <p:spPr>
          <a:xfrm>
            <a:off x="7837326" y="6338023"/>
            <a:ext cx="13837547" cy="32850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06" name="Shape 1106"/>
          <p:cNvSpPr txBox="1"/>
          <p:nvPr/>
        </p:nvSpPr>
        <p:spPr>
          <a:xfrm>
            <a:off x="8202045" y="6669901"/>
            <a:ext cx="13276433" cy="2889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14095">
              <a:spcBef>
                <a:spcPts val="1300"/>
              </a:spcBef>
              <a:defRPr sz="44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 defTabSz="514095">
              <a:spcBef>
                <a:spcPts val="1300"/>
              </a:spcBef>
              <a:defRPr sz="44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library(modelr)</a:t>
            </a:r>
          </a:p>
          <a:p>
            <a:pPr algn="l" defTabSz="514095">
              <a:spcBef>
                <a:spcPts val="1300"/>
              </a:spcBef>
              <a:defRPr sz="44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wages &lt;- heights %&gt;% filter(income &gt; 0)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roup 1151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09" name="Shape 1109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3" name="Shape 1133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0" name="Shape 1140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1" name="Shape 1141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49" name="Shape 1149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50" name="Shape 1150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152" name="Shape 1152"/>
          <p:cNvSpPr txBox="1"/>
          <p:nvPr/>
        </p:nvSpPr>
        <p:spPr>
          <a:xfrm>
            <a:off x="4025134" y="557937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wages.xlsx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3939332" y="2866348"/>
            <a:ext cx="16505335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84886">
              <a:spcBef>
                <a:spcPts val="1900"/>
              </a:spcBef>
              <a:defRPr sz="4980">
                <a:latin typeface="Helvetica"/>
                <a:ea typeface="Helvetica"/>
                <a:cs typeface="Helvetica"/>
                <a:sym typeface="Helvetica"/>
              </a:defRPr>
            </a:pPr>
            <a:r>
              <a:t>Income predictors extracted from the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National Longitudinal Study</a:t>
            </a:r>
            <a:r>
              <a:t>, sponsored by the U.S. Bureau of Labor Statistics.</a:t>
            </a:r>
          </a:p>
        </p:txBody>
      </p:sp>
      <p:pic>
        <p:nvPicPr>
          <p:cNvPr id="115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657312" y="1680716"/>
            <a:ext cx="7008001" cy="8944233"/>
          </a:xfrm>
          <a:prstGeom prst="rect">
            <a:avLst/>
          </a:prstGeom>
        </p:spPr>
      </p:pic>
      <p:pic>
        <p:nvPicPr>
          <p:cNvPr id="1156" name="Screen Shot 2019-06-13 at 5.03.2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37000" y="5042595"/>
            <a:ext cx="16510000" cy="786804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4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body" sz="half" idx="4294967295"/>
          </p:nvPr>
        </p:nvSpPr>
        <p:spPr>
          <a:xfrm>
            <a:off x="6206770" y="3465445"/>
            <a:ext cx="11970460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Navigate to the </a:t>
            </a:r>
            <a:r>
              <a:rPr b="1"/>
              <a:t>04-Model</a:t>
            </a:r>
            <a:r>
              <a:t> folder.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Open </a:t>
            </a:r>
            <a:r>
              <a:rPr b="1"/>
              <a:t>04-Model-Exercises.Rmd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1159" name="Shape 1159"/>
          <p:cNvSpPr txBox="1"/>
          <p:nvPr>
            <p:ph type="body" idx="4294967295"/>
          </p:nvPr>
        </p:nvSpPr>
        <p:spPr>
          <a:xfrm>
            <a:off x="2415295" y="3240423"/>
            <a:ext cx="19553410" cy="814487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Change the working directory to</a:t>
            </a:r>
            <a:r>
              <a:rPr b="1"/>
              <a:t> 04-Models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Then import wages.xlsx as wages and </a:t>
            </a:r>
            <a:r>
              <a:rPr b="1"/>
              <a:t>copy the code to your setup chunk.</a:t>
            </a:r>
            <a:endParaRPr b="1"/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Be sure to set NA: to NA.</a:t>
            </a:r>
          </a:p>
        </p:txBody>
      </p:sp>
      <p:pic>
        <p:nvPicPr>
          <p:cNvPr id="1160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161" name="Shape 116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6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Screen Shot 2017-07-21 at 4.0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6353" y="2069463"/>
            <a:ext cx="20591294" cy="112344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06" name="Group 1206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164" name="Shape 1164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9" name="Shape 1189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6" name="Shape 1196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7" name="Shape 1197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05" name="Shape 1205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207" name="Shape 1207"/>
          <p:cNvSpPr/>
          <p:nvPr/>
        </p:nvSpPr>
        <p:spPr>
          <a:xfrm>
            <a:off x="2301746" y="549302"/>
            <a:ext cx="13263733" cy="1570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08" name="Shape 1208"/>
          <p:cNvSpPr txBox="1"/>
          <p:nvPr/>
        </p:nvSpPr>
        <p:spPr>
          <a:xfrm>
            <a:off x="2666466" y="881179"/>
            <a:ext cx="13276432" cy="99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wages</a:t>
            </a:r>
          </a:p>
        </p:txBody>
      </p:sp>
      <p:sp>
        <p:nvSpPr>
          <p:cNvPr id="1209" name="Shape 1209"/>
          <p:cNvSpPr/>
          <p:nvPr/>
        </p:nvSpPr>
        <p:spPr>
          <a:xfrm>
            <a:off x="2328477" y="2340365"/>
            <a:ext cx="3216460" cy="1752601"/>
          </a:xfrm>
          <a:prstGeom prst="ellipse">
            <a:avLst/>
          </a:prstGeom>
          <a:ln w="1905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1" name="pdf-income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9817" y="3171697"/>
            <a:ext cx="16560801" cy="103732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54" name="Group 1254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212" name="Shape 1212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3" name="Shape 1213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4" name="Shape 1214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5" name="Shape 1245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6" name="Shape 1246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8" name="Shape 1248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49" name="Shape 1249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0" name="Shape 1250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1" name="Shape 1251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2" name="Shape 1252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53" name="Shape 1253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255" name="Shape 1255"/>
          <p:cNvSpPr/>
          <p:nvPr/>
        </p:nvSpPr>
        <p:spPr>
          <a:xfrm>
            <a:off x="1379857" y="390707"/>
            <a:ext cx="21624287" cy="269644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6" name="Shape 1256"/>
          <p:cNvSpPr txBox="1"/>
          <p:nvPr/>
        </p:nvSpPr>
        <p:spPr>
          <a:xfrm>
            <a:off x="1744576" y="722584"/>
            <a:ext cx="21258412" cy="2149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ggplot(aes(</a:t>
            </a:r>
            <a:r>
              <a:rPr>
                <a:solidFill>
                  <a:schemeClr val="accent1"/>
                </a:solidFill>
              </a:rPr>
              <a:t>log(income)</a:t>
            </a:r>
            <a:r>
              <a:t>)) + geom_histogram(binwidth = 0.25)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2" name="Group 1302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260" name="Shape 1260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69" name="Shape 1269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0" name="Shape 1270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1" name="Shape 1271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2" name="Shape 1272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3" name="Shape 1273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4" name="Shape 1274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6" name="Shape 1276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7" name="Shape 1277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8" name="Shape 1278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79" name="Shape 1279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01" name="Shape 1301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303" name="Shape 130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lm()</a:t>
            </a:r>
          </a:p>
        </p:txBody>
      </p:sp>
      <p:sp>
        <p:nvSpPr>
          <p:cNvPr id="1304" name="Shape 1304"/>
          <p:cNvSpPr txBox="1"/>
          <p:nvPr/>
        </p:nvSpPr>
        <p:spPr>
          <a:xfrm>
            <a:off x="4119237" y="2663148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Fit a linear model to data</a:t>
            </a:r>
          </a:p>
        </p:txBody>
      </p:sp>
      <p:sp>
        <p:nvSpPr>
          <p:cNvPr id="1305" name="Shape 1305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06" name="Shape 1306"/>
          <p:cNvSpPr txBox="1"/>
          <p:nvPr/>
        </p:nvSpPr>
        <p:spPr>
          <a:xfrm>
            <a:off x="4313848" y="4872558"/>
            <a:ext cx="15950914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lm(</a:t>
            </a:r>
            <a:r>
              <a:t>log(income) ~ education</a:t>
            </a:r>
            <a:r>
              <a:rPr>
                <a:solidFill>
                  <a:srgbClr val="000000"/>
                </a:solidFill>
              </a:rPr>
              <a:t>,</a:t>
            </a:r>
            <a:r>
              <a:t> data = wages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307" name="Shape 1307"/>
          <p:cNvSpPr/>
          <p:nvPr/>
        </p:nvSpPr>
        <p:spPr>
          <a:xfrm>
            <a:off x="11575780" y="5816489"/>
            <a:ext cx="4230291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09" y="0"/>
                </a:moveTo>
                <a:lnTo>
                  <a:pt x="17661" y="5212"/>
                </a:lnTo>
                <a:lnTo>
                  <a:pt x="2207" y="5212"/>
                </a:lnTo>
                <a:cubicBezTo>
                  <a:pt x="988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988" y="21600"/>
                  <a:pt x="2207" y="21600"/>
                </a:cubicBezTo>
                <a:lnTo>
                  <a:pt x="19393" y="21600"/>
                </a:lnTo>
                <a:cubicBezTo>
                  <a:pt x="20612" y="21600"/>
                  <a:pt x="21600" y="20601"/>
                  <a:pt x="21600" y="19369"/>
                </a:cubicBezTo>
                <a:lnTo>
                  <a:pt x="21600" y="7442"/>
                </a:lnTo>
                <a:cubicBezTo>
                  <a:pt x="21600" y="6210"/>
                  <a:pt x="20612" y="5212"/>
                  <a:pt x="19393" y="5212"/>
                </a:cubicBezTo>
                <a:lnTo>
                  <a:pt x="18958" y="5212"/>
                </a:lnTo>
                <a:lnTo>
                  <a:pt x="18309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data set</a:t>
            </a:r>
          </a:p>
        </p:txBody>
      </p:sp>
      <p:sp>
        <p:nvSpPr>
          <p:cNvPr id="1308" name="Shape 1308"/>
          <p:cNvSpPr/>
          <p:nvPr/>
        </p:nvSpPr>
        <p:spPr>
          <a:xfrm>
            <a:off x="4163941" y="5884355"/>
            <a:ext cx="7158435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698" y="0"/>
                </a:moveTo>
                <a:lnTo>
                  <a:pt x="17314" y="4859"/>
                </a:lnTo>
                <a:lnTo>
                  <a:pt x="1304" y="4859"/>
                </a:lnTo>
                <a:cubicBezTo>
                  <a:pt x="584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584" y="21600"/>
                  <a:pt x="1304" y="21600"/>
                </a:cubicBezTo>
                <a:lnTo>
                  <a:pt x="20296" y="21600"/>
                </a:lnTo>
                <a:cubicBezTo>
                  <a:pt x="21016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1016" y="4859"/>
                  <a:pt x="20296" y="4859"/>
                </a:cubicBezTo>
                <a:lnTo>
                  <a:pt x="18082" y="4859"/>
                </a:lnTo>
                <a:lnTo>
                  <a:pt x="1769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formula that describes the model equation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3" name="Group 1353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311" name="Shape 1311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2" name="Shape 1312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3" name="Shape 1313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4" name="Shape 1314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5" name="Shape 1315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6" name="Shape 1316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7" name="Shape 1317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8" name="Shape 1318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0" name="Shape 1320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1" name="Shape 1321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2" name="Shape 1322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3" name="Shape 1323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4" name="Shape 1324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5" name="Shape 1325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6" name="Shape 1326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7" name="Shape 1327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8" name="Shape 1328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29" name="Shape 1329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0" name="Shape 1330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1" name="Shape 1331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2" name="Shape 1332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3" name="Shape 1333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4" name="Shape 1334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5" name="Shape 1335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6" name="Shape 1336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7" name="Shape 1337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8" name="Shape 1338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39" name="Shape 1339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0" name="Shape 1340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1" name="Shape 1341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2" name="Shape 1342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3" name="Shape 1343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4" name="Shape 1344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5" name="Shape 1345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6" name="Shape 1346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7" name="Shape 1347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8" name="Shape 1348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49" name="Shape 1349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0" name="Shape 1350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1" name="Shape 1351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52" name="Shape 1352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354" name="Shape 135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formulas</a:t>
            </a:r>
          </a:p>
        </p:txBody>
      </p:sp>
      <p:sp>
        <p:nvSpPr>
          <p:cNvPr id="1355" name="Shape 1355"/>
          <p:cNvSpPr txBox="1"/>
          <p:nvPr>
            <p:ph type="body" sz="quarter" idx="1"/>
          </p:nvPr>
        </p:nvSpPr>
        <p:spPr>
          <a:xfrm>
            <a:off x="3089534" y="3225228"/>
            <a:ext cx="18737483" cy="2019301"/>
          </a:xfrm>
          <a:prstGeom prst="rect">
            <a:avLst/>
          </a:prstGeom>
        </p:spPr>
        <p:txBody>
          <a:bodyPr lIns="50800" tIns="50800" rIns="50800" bIns="50800"/>
          <a:lstStyle>
            <a:lvl1pPr indent="0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Formula only needs to include the response and predictors</a:t>
            </a:r>
          </a:p>
        </p:txBody>
      </p:sp>
      <p:sp>
        <p:nvSpPr>
          <p:cNvPr id="1356" name="Shape 1356"/>
          <p:cNvSpPr txBox="1"/>
          <p:nvPr/>
        </p:nvSpPr>
        <p:spPr>
          <a:xfrm>
            <a:off x="8289177" y="7230922"/>
            <a:ext cx="42799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8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pPr/>
            <a:r>
              <a:t>y ~ x</a:t>
            </a:r>
          </a:p>
        </p:txBody>
      </p:sp>
      <p:pic>
        <p:nvPicPr>
          <p:cNvPr id="1357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7277" y="5821222"/>
            <a:ext cx="7919946" cy="1155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5" name="Group 1365"/>
          <p:cNvGrpSpPr/>
          <p:nvPr/>
        </p:nvGrpSpPr>
        <p:grpSpPr>
          <a:xfrm>
            <a:off x="8136777" y="5859322"/>
            <a:ext cx="6273801" cy="3048001"/>
            <a:chOff x="0" y="0"/>
            <a:chExt cx="6273800" cy="3048000"/>
          </a:xfrm>
        </p:grpSpPr>
        <p:grpSp>
          <p:nvGrpSpPr>
            <p:cNvPr id="1360" name="Group 1360"/>
            <p:cNvGrpSpPr/>
            <p:nvPr/>
          </p:nvGrpSpPr>
          <p:grpSpPr>
            <a:xfrm>
              <a:off x="0" y="88900"/>
              <a:ext cx="787400" cy="1155700"/>
              <a:chOff x="0" y="0"/>
              <a:chExt cx="787400" cy="1155700"/>
            </a:xfrm>
          </p:grpSpPr>
          <p:sp>
            <p:nvSpPr>
              <p:cNvPr id="1358" name="Shape 1358"/>
              <p:cNvSpPr/>
              <p:nvPr/>
            </p:nvSpPr>
            <p:spPr>
              <a:xfrm>
                <a:off x="0" y="0"/>
                <a:ext cx="787400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1359" name="dropped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65100" y="211666"/>
                <a:ext cx="622300" cy="8297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363" name="Group 1363"/>
            <p:cNvGrpSpPr/>
            <p:nvPr/>
          </p:nvGrpSpPr>
          <p:grpSpPr>
            <a:xfrm>
              <a:off x="5483785" y="0"/>
              <a:ext cx="790015" cy="1155700"/>
              <a:chOff x="0" y="0"/>
              <a:chExt cx="790014" cy="1155700"/>
            </a:xfrm>
          </p:grpSpPr>
          <p:sp>
            <p:nvSpPr>
              <p:cNvPr id="1361" name="Shape 1361"/>
              <p:cNvSpPr/>
              <p:nvPr/>
            </p:nvSpPr>
            <p:spPr>
              <a:xfrm>
                <a:off x="2614" y="0"/>
                <a:ext cx="787401" cy="11557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1362" name="dropped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292100"/>
                <a:ext cx="652930" cy="58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364" name="Shape 1364"/>
            <p:cNvSpPr txBox="1"/>
            <p:nvPr/>
          </p:nvSpPr>
          <p:spPr>
            <a:xfrm>
              <a:off x="152400" y="1371600"/>
              <a:ext cx="4279900" cy="1676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 algn="l">
                <a:spcBef>
                  <a:spcPts val="2400"/>
                </a:spcBef>
                <a:defRPr sz="8000">
                  <a:latin typeface="Inconsolata"/>
                  <a:ea typeface="Inconsolata"/>
                  <a:cs typeface="Inconsolata"/>
                  <a:sym typeface="Inconsolata"/>
                </a:defRPr>
              </a:pPr>
              <a:r>
                <a:rPr>
                  <a:solidFill>
                    <a:srgbClr val="0096FF"/>
                  </a:solidFill>
                </a:rPr>
                <a:t>y</a:t>
              </a:r>
              <a:r>
                <a:t> ~ </a:t>
              </a:r>
              <a:r>
                <a:rPr>
                  <a:solidFill>
                    <a:srgbClr val="0096FF"/>
                  </a:solidFill>
                </a:rPr>
                <a:t>x</a:t>
              </a:r>
            </a:p>
          </p:txBody>
        </p:sp>
      </p:grpSp>
      <p:sp>
        <p:nvSpPr>
          <p:cNvPr id="1366" name="Shape 1366"/>
          <p:cNvSpPr/>
          <p:nvPr/>
        </p:nvSpPr>
        <p:spPr>
          <a:xfrm>
            <a:off x="8112080" y="8677914"/>
            <a:ext cx="3123011" cy="4066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516" y="0"/>
                </a:moveTo>
                <a:lnTo>
                  <a:pt x="9640" y="4735"/>
                </a:lnTo>
                <a:lnTo>
                  <a:pt x="2989" y="4735"/>
                </a:lnTo>
                <a:cubicBezTo>
                  <a:pt x="1338" y="4735"/>
                  <a:pt x="0" y="5763"/>
                  <a:pt x="0" y="7031"/>
                </a:cubicBezTo>
                <a:lnTo>
                  <a:pt x="0" y="19304"/>
                </a:lnTo>
                <a:cubicBezTo>
                  <a:pt x="0" y="20572"/>
                  <a:pt x="1338" y="21600"/>
                  <a:pt x="2989" y="21600"/>
                </a:cubicBezTo>
                <a:lnTo>
                  <a:pt x="18611" y="21600"/>
                </a:lnTo>
                <a:cubicBezTo>
                  <a:pt x="20262" y="21600"/>
                  <a:pt x="21600" y="20572"/>
                  <a:pt x="21600" y="19304"/>
                </a:cubicBezTo>
                <a:lnTo>
                  <a:pt x="21600" y="7031"/>
                </a:lnTo>
                <a:cubicBezTo>
                  <a:pt x="21600" y="5763"/>
                  <a:pt x="20262" y="4735"/>
                  <a:pt x="18611" y="4735"/>
                </a:cubicBezTo>
                <a:lnTo>
                  <a:pt x="11394" y="4735"/>
                </a:lnTo>
                <a:lnTo>
                  <a:pt x="1051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6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tilde</a:t>
            </a:r>
          </a:p>
        </p:txBody>
      </p:sp>
      <p:sp>
        <p:nvSpPr>
          <p:cNvPr id="1367" name="Shape 1367"/>
          <p:cNvSpPr/>
          <p:nvPr/>
        </p:nvSpPr>
        <p:spPr>
          <a:xfrm>
            <a:off x="3443247" y="8789039"/>
            <a:ext cx="4765279" cy="39552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8540" y="4356"/>
                </a:lnTo>
                <a:cubicBezTo>
                  <a:pt x="18373" y="4300"/>
                  <a:pt x="18199" y="4261"/>
                  <a:pt x="18016" y="4261"/>
                </a:cubicBezTo>
                <a:lnTo>
                  <a:pt x="1959" y="4261"/>
                </a:lnTo>
                <a:cubicBezTo>
                  <a:pt x="877" y="4261"/>
                  <a:pt x="0" y="5318"/>
                  <a:pt x="0" y="6621"/>
                </a:cubicBezTo>
                <a:lnTo>
                  <a:pt x="0" y="19240"/>
                </a:lnTo>
                <a:cubicBezTo>
                  <a:pt x="0" y="20543"/>
                  <a:pt x="877" y="21600"/>
                  <a:pt x="1959" y="21600"/>
                </a:cubicBezTo>
                <a:lnTo>
                  <a:pt x="18016" y="21600"/>
                </a:lnTo>
                <a:cubicBezTo>
                  <a:pt x="19098" y="21600"/>
                  <a:pt x="19976" y="20543"/>
                  <a:pt x="19976" y="19240"/>
                </a:cubicBezTo>
                <a:lnTo>
                  <a:pt x="19976" y="6621"/>
                </a:lnTo>
                <a:cubicBezTo>
                  <a:pt x="19976" y="6054"/>
                  <a:pt x="19803" y="5539"/>
                  <a:pt x="19526" y="513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6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Response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0818124" y="8750542"/>
            <a:ext cx="4892279" cy="3993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207" y="5553"/>
                </a:lnTo>
                <a:cubicBezTo>
                  <a:pt x="3030" y="5907"/>
                  <a:pt x="2923" y="6320"/>
                  <a:pt x="2923" y="6766"/>
                </a:cubicBezTo>
                <a:lnTo>
                  <a:pt x="2923" y="19262"/>
                </a:lnTo>
                <a:cubicBezTo>
                  <a:pt x="2923" y="20553"/>
                  <a:pt x="3777" y="21600"/>
                  <a:pt x="4831" y="21600"/>
                </a:cubicBezTo>
                <a:lnTo>
                  <a:pt x="19692" y="21600"/>
                </a:lnTo>
                <a:cubicBezTo>
                  <a:pt x="20746" y="21600"/>
                  <a:pt x="21600" y="20553"/>
                  <a:pt x="21600" y="19262"/>
                </a:cubicBezTo>
                <a:lnTo>
                  <a:pt x="21600" y="6766"/>
                </a:lnTo>
                <a:cubicBezTo>
                  <a:pt x="21600" y="5475"/>
                  <a:pt x="20746" y="4428"/>
                  <a:pt x="19692" y="4428"/>
                </a:cubicBezTo>
                <a:lnTo>
                  <a:pt x="4831" y="4428"/>
                </a:lnTo>
                <a:cubicBezTo>
                  <a:pt x="4557" y="4428"/>
                  <a:pt x="4299" y="4503"/>
                  <a:pt x="4063" y="4630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6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predictors</a:t>
            </a:r>
          </a:p>
        </p:txBody>
      </p:sp>
      <p:sp>
        <p:nvSpPr>
          <p:cNvPr id="1369" name="Shape 136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5" grpId="1"/>
      <p:bldP build="whole" bldLvl="1" animBg="1" rev="0" advAuto="0" spid="1368" grpId="4"/>
      <p:bldP build="whole" bldLvl="1" animBg="1" rev="0" advAuto="0" spid="1367" grpId="2"/>
      <p:bldP build="whole" bldLvl="1" animBg="1" rev="0" advAuto="0" spid="1366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1372" name="Shape 1372"/>
          <p:cNvSpPr txBox="1"/>
          <p:nvPr>
            <p:ph type="body" sz="half" idx="4294967295"/>
          </p:nvPr>
        </p:nvSpPr>
        <p:spPr>
          <a:xfrm>
            <a:off x="2415295" y="3240423"/>
            <a:ext cx="19553410" cy="408058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Fit the model below and then examine the output. What does it look like?</a:t>
            </a:r>
          </a:p>
          <a:p>
            <a:pPr marL="0" indent="0" defTabSz="584200">
              <a:spcBef>
                <a:spcPts val="3000"/>
              </a:spcBef>
              <a:buSzTx/>
              <a:buNone/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mod_e &lt;- lm(log(income) ~ education, data = wages)</a:t>
            </a:r>
          </a:p>
        </p:txBody>
      </p:sp>
      <p:pic>
        <p:nvPicPr>
          <p:cNvPr id="1373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374" name="Shape 137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3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7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77" name="Shape 1377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30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mod_e &lt;- lm(log(income) ~ education, data = wages)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mod_e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Call: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lm(formula = log(income) ~ education, data = wages)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Coefficients:</a:t>
            </a:r>
          </a:p>
          <a:p>
            <a:pPr algn="l">
              <a:spcBef>
                <a:spcPts val="15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(Intercept)    education  </a:t>
            </a:r>
          </a:p>
          <a:p>
            <a:pPr algn="l">
              <a:spcBef>
                <a:spcPts val="3000"/>
              </a:spcBef>
              <a:defRPr sz="46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8.5577       0.1418 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class(mod_e)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"lm"</a:t>
            </a:r>
          </a:p>
        </p:txBody>
      </p:sp>
      <p:sp>
        <p:nvSpPr>
          <p:cNvPr id="1378" name="Shape 1378"/>
          <p:cNvSpPr/>
          <p:nvPr/>
        </p:nvSpPr>
        <p:spPr>
          <a:xfrm>
            <a:off x="13183782" y="8339809"/>
            <a:ext cx="9507936" cy="3674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532" y="5541"/>
                </a:lnTo>
                <a:lnTo>
                  <a:pt x="6532" y="19059"/>
                </a:lnTo>
                <a:cubicBezTo>
                  <a:pt x="6532" y="20462"/>
                  <a:pt x="6972" y="21600"/>
                  <a:pt x="7514" y="21600"/>
                </a:cubicBezTo>
                <a:lnTo>
                  <a:pt x="20618" y="21600"/>
                </a:lnTo>
                <a:cubicBezTo>
                  <a:pt x="21160" y="21600"/>
                  <a:pt x="21600" y="20462"/>
                  <a:pt x="21600" y="19059"/>
                </a:cubicBezTo>
                <a:lnTo>
                  <a:pt x="21600" y="5476"/>
                </a:lnTo>
                <a:cubicBezTo>
                  <a:pt x="21600" y="4073"/>
                  <a:pt x="21160" y="2935"/>
                  <a:pt x="20618" y="2935"/>
                </a:cubicBezTo>
                <a:lnTo>
                  <a:pt x="7514" y="2935"/>
                </a:lnTo>
                <a:cubicBezTo>
                  <a:pt x="7169" y="2935"/>
                  <a:pt x="6867" y="3398"/>
                  <a:pt x="6692" y="4095"/>
                </a:cubicBezTo>
                <a:lnTo>
                  <a:pt x="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 startAt="2"/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Output is not tidy, or even a data frame</a:t>
            </a:r>
          </a:p>
        </p:txBody>
      </p:sp>
      <p:sp>
        <p:nvSpPr>
          <p:cNvPr id="1379" name="Shape 1379"/>
          <p:cNvSpPr/>
          <p:nvPr/>
        </p:nvSpPr>
        <p:spPr>
          <a:xfrm>
            <a:off x="16089134" y="2944505"/>
            <a:ext cx="6572648" cy="5661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944" y="0"/>
                </a:moveTo>
                <a:lnTo>
                  <a:pt x="12526" y="11427"/>
                </a:lnTo>
                <a:lnTo>
                  <a:pt x="1420" y="11427"/>
                </a:lnTo>
                <a:cubicBezTo>
                  <a:pt x="636" y="11427"/>
                  <a:pt x="0" y="12165"/>
                  <a:pt x="0" y="13076"/>
                </a:cubicBezTo>
                <a:lnTo>
                  <a:pt x="0" y="19951"/>
                </a:lnTo>
                <a:cubicBezTo>
                  <a:pt x="0" y="20862"/>
                  <a:pt x="636" y="21600"/>
                  <a:pt x="1420" y="21600"/>
                </a:cubicBezTo>
                <a:lnTo>
                  <a:pt x="20180" y="21600"/>
                </a:lnTo>
                <a:cubicBezTo>
                  <a:pt x="20964" y="21600"/>
                  <a:pt x="21600" y="20862"/>
                  <a:pt x="21600" y="19951"/>
                </a:cubicBezTo>
                <a:lnTo>
                  <a:pt x="21600" y="13076"/>
                </a:lnTo>
                <a:cubicBezTo>
                  <a:pt x="21600" y="12165"/>
                  <a:pt x="20964" y="11427"/>
                  <a:pt x="20180" y="11427"/>
                </a:cubicBezTo>
                <a:lnTo>
                  <a:pt x="13362" y="11427"/>
                </a:lnTo>
                <a:lnTo>
                  <a:pt x="1294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 marL="876300" indent="-571500" algn="l">
              <a:lnSpc>
                <a:spcPct val="90000"/>
              </a:lnSpc>
              <a:buSzPct val="100000"/>
              <a:buAutoNum type="arabicPeriod" startAt="1"/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 pipe friendly to have data as second argument :(</a:t>
            </a:r>
          </a:p>
        </p:txBody>
      </p:sp>
      <p:sp>
        <p:nvSpPr>
          <p:cNvPr id="1380" name="Shape 138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9" grpId="1"/>
      <p:bldP build="whole" bldLvl="1" animBg="1" rev="0" advAuto="0" spid="1378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4" name="Group 1424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382" name="Shape 1382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3" name="Shape 1383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4" name="Shape 1384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5" name="Shape 1385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6" name="Shape 1386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7" name="Shape 1387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1" name="Shape 1391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2" name="Shape 1392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3" name="Shape 1393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4" name="Shape 1394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5" name="Shape 1395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6" name="Shape 1396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7" name="Shape 1397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8" name="Shape 1398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99" name="Shape 1399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0" name="Shape 1400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3" name="Shape 1403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4" name="Shape 1404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5" name="Shape 1405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6" name="Shape 1406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7" name="Shape 1407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8" name="Shape 1408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09" name="Shape 1409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0" name="Shape 1410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4" name="Shape 1414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5" name="Shape 1415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6" name="Shape 1416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7" name="Shape 1417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8" name="Shape 1418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19" name="Shape 1419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0" name="Shape 1420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1" name="Shape 1421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2" name="Shape 1422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23" name="Shape 1423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425" name="Shape 142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1426" name="Shape 1426"/>
          <p:cNvSpPr txBox="1"/>
          <p:nvPr/>
        </p:nvSpPr>
        <p:spPr>
          <a:xfrm>
            <a:off x="4119237" y="3212131"/>
            <a:ext cx="16080010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"." to pipe input to somewhere other than the first argument </a:t>
            </a:r>
          </a:p>
        </p:txBody>
      </p:sp>
      <p:sp>
        <p:nvSpPr>
          <p:cNvPr id="1427" name="Shape 1427"/>
          <p:cNvSpPr/>
          <p:nvPr/>
        </p:nvSpPr>
        <p:spPr>
          <a:xfrm>
            <a:off x="4165322" y="5675226"/>
            <a:ext cx="16067310" cy="23655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8" name="Shape 1428"/>
          <p:cNvSpPr txBox="1"/>
          <p:nvPr/>
        </p:nvSpPr>
        <p:spPr>
          <a:xfrm>
            <a:off x="4308879" y="5816603"/>
            <a:ext cx="15950914" cy="208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mod_e &lt;-</a:t>
            </a:r>
            <a:r>
              <a:t> wages </a:t>
            </a:r>
            <a:r>
              <a:rPr>
                <a:solidFill>
                  <a:srgbClr val="000000"/>
                </a:solidFill>
              </a:rPr>
              <a:t>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lm(log(income) ~ education, data =</a:t>
            </a:r>
            <a:r>
              <a:t> .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429" name="Shape 1429"/>
          <p:cNvSpPr/>
          <p:nvPr/>
        </p:nvSpPr>
        <p:spPr>
          <a:xfrm>
            <a:off x="13571711" y="7805796"/>
            <a:ext cx="5528073" cy="4096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46" y="0"/>
                </a:moveTo>
                <a:lnTo>
                  <a:pt x="16050" y="4859"/>
                </a:lnTo>
                <a:lnTo>
                  <a:pt x="1689" y="4859"/>
                </a:lnTo>
                <a:cubicBezTo>
                  <a:pt x="756" y="4859"/>
                  <a:pt x="0" y="5879"/>
                  <a:pt x="0" y="7138"/>
                </a:cubicBezTo>
                <a:lnTo>
                  <a:pt x="0" y="19321"/>
                </a:lnTo>
                <a:cubicBezTo>
                  <a:pt x="0" y="20580"/>
                  <a:pt x="756" y="21600"/>
                  <a:pt x="1689" y="21600"/>
                </a:cubicBezTo>
                <a:lnTo>
                  <a:pt x="19911" y="21600"/>
                </a:lnTo>
                <a:cubicBezTo>
                  <a:pt x="20844" y="21600"/>
                  <a:pt x="21600" y="20580"/>
                  <a:pt x="21600" y="19321"/>
                </a:cubicBezTo>
                <a:lnTo>
                  <a:pt x="21600" y="7138"/>
                </a:lnTo>
                <a:cubicBezTo>
                  <a:pt x="21600" y="5879"/>
                  <a:pt x="20844" y="4859"/>
                  <a:pt x="19911" y="4859"/>
                </a:cubicBezTo>
                <a:lnTo>
                  <a:pt x="17044" y="4859"/>
                </a:lnTo>
                <a:lnTo>
                  <a:pt x="1654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5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wages will be passed to here</a:t>
            </a:r>
          </a:p>
        </p:txBody>
      </p:sp>
      <p:sp>
        <p:nvSpPr>
          <p:cNvPr id="1430" name="Shape 143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broom</a:t>
            </a:r>
          </a:p>
        </p:txBody>
      </p:sp>
      <p:pic>
        <p:nvPicPr>
          <p:cNvPr id="1433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831199" y="4374554"/>
            <a:ext cx="22721602" cy="4966892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The basics</a:t>
            </a:r>
          </a:p>
        </p:txBody>
      </p:sp>
      <p:pic>
        <p:nvPicPr>
          <p:cNvPr id="241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5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12" y="4550919"/>
            <a:ext cx="4120221" cy="477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6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Shape 143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broom</a:t>
            </a:r>
          </a:p>
        </p:txBody>
      </p:sp>
      <p:sp>
        <p:nvSpPr>
          <p:cNvPr id="1438" name="Shape 1438"/>
          <p:cNvSpPr txBox="1"/>
          <p:nvPr/>
        </p:nvSpPr>
        <p:spPr>
          <a:xfrm>
            <a:off x="7830976" y="4456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Turns model output into data frames</a:t>
            </a:r>
          </a:p>
        </p:txBody>
      </p:sp>
      <p:sp>
        <p:nvSpPr>
          <p:cNvPr id="1439" name="Shape 1439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0" name="Shape 1440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library(broom)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4" name="Shape 1444"/>
          <p:cNvSpPr txBox="1"/>
          <p:nvPr>
            <p:ph type="body" idx="4294967295"/>
          </p:nvPr>
        </p:nvSpPr>
        <p:spPr>
          <a:xfrm>
            <a:off x="3624016" y="3123780"/>
            <a:ext cx="17135969" cy="7836699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spcBef>
                <a:spcPts val="5000"/>
              </a:spcBef>
              <a:buSzTx/>
              <a:buNone/>
              <a:defRPr sz="6000">
                <a:solidFill>
                  <a:srgbClr val="000000"/>
                </a:solidFill>
              </a:defRPr>
            </a:pPr>
            <a:r>
              <a:t>Broom includes three functions which work for most types of models (and can be extended to more):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53585F"/>
                </a:solidFill>
              </a:rPr>
              <a:t>tidy()</a:t>
            </a:r>
            <a:r>
              <a:rPr b="1"/>
              <a:t> </a:t>
            </a:r>
            <a:r>
              <a:t>- returns model coefficients, stats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78AAD6"/>
                </a:solidFill>
              </a:rPr>
              <a:t>glance()</a:t>
            </a:r>
            <a:r>
              <a:rPr b="1"/>
              <a:t> </a:t>
            </a:r>
            <a:r>
              <a:t>- returns model diagnostics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0000"/>
                </a:solidFill>
              </a:defRPr>
            </a:pPr>
            <a:r>
              <a:rPr b="1">
                <a:solidFill>
                  <a:srgbClr val="A0C283"/>
                </a:solidFill>
              </a:rPr>
              <a:t>augment()</a:t>
            </a:r>
            <a:r>
              <a:rPr b="1">
                <a:solidFill>
                  <a:srgbClr val="A0C283"/>
                </a:solidFill>
              </a:rPr>
              <a:t> </a:t>
            </a:r>
            <a:r>
              <a:t>- returns predictions, residuals, and other raw values</a:t>
            </a:r>
          </a:p>
        </p:txBody>
      </p:sp>
      <p:sp>
        <p:nvSpPr>
          <p:cNvPr id="1445" name="Shape 14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broom</a:t>
            </a:r>
          </a:p>
        </p:txBody>
      </p:sp>
      <p:sp>
        <p:nvSpPr>
          <p:cNvPr id="1446" name="Shape 144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49" name="Shape 144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tidy()</a:t>
            </a:r>
          </a:p>
        </p:txBody>
      </p:sp>
      <p:sp>
        <p:nvSpPr>
          <p:cNvPr id="1450" name="Shape 1450"/>
          <p:cNvSpPr txBox="1"/>
          <p:nvPr/>
        </p:nvSpPr>
        <p:spPr>
          <a:xfrm>
            <a:off x="2129570" y="2917148"/>
            <a:ext cx="16457133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400">
                <a:latin typeface="Helvetica"/>
                <a:ea typeface="Helvetica"/>
                <a:cs typeface="Helvetica"/>
                <a:sym typeface="Helvetica"/>
              </a:defRPr>
            </a:pPr>
            <a:r>
              <a:t>Returns useful </a:t>
            </a:r>
            <a:r>
              <a:rPr b="1">
                <a:solidFill>
                  <a:srgbClr val="53585F"/>
                </a:solidFill>
              </a:rPr>
              <a:t>model output</a:t>
            </a:r>
            <a:r>
              <a:t> as a data frame</a:t>
            </a:r>
          </a:p>
        </p:txBody>
      </p:sp>
      <p:sp>
        <p:nvSpPr>
          <p:cNvPr id="1451" name="Shape 1451"/>
          <p:cNvSpPr/>
          <p:nvPr/>
        </p:nvSpPr>
        <p:spPr>
          <a:xfrm>
            <a:off x="2180624" y="4756581"/>
            <a:ext cx="19751965" cy="17458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52" name="Shape 1452"/>
          <p:cNvSpPr txBox="1"/>
          <p:nvPr/>
        </p:nvSpPr>
        <p:spPr>
          <a:xfrm>
            <a:off x="2324181" y="5126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latin typeface="Monaco"/>
                <a:ea typeface="Monaco"/>
                <a:cs typeface="Monaco"/>
                <a:sym typeface="Monaco"/>
              </a:defRPr>
            </a:pPr>
            <a:r>
              <a:t>mod_e %&gt;% </a:t>
            </a:r>
            <a:r>
              <a:rPr>
                <a:solidFill>
                  <a:schemeClr val="accent1"/>
                </a:solidFill>
              </a:rPr>
              <a:t>tidy()</a:t>
            </a:r>
          </a:p>
        </p:txBody>
      </p:sp>
      <p:pic>
        <p:nvPicPr>
          <p:cNvPr id="1453" name="Screen Shot 2017-01-09 at 10.46.01 PM.png"/>
          <p:cNvPicPr>
            <a:picLocks noChangeAspect="1"/>
          </p:cNvPicPr>
          <p:nvPr/>
        </p:nvPicPr>
        <p:blipFill>
          <a:blip r:embed="rId3">
            <a:extLst/>
          </a:blip>
          <a:srcRect l="0" t="956" r="78" b="0"/>
          <a:stretch>
            <a:fillRect/>
          </a:stretch>
        </p:blipFill>
        <p:spPr>
          <a:xfrm>
            <a:off x="4157067" y="7012995"/>
            <a:ext cx="16069973" cy="2631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4" name="Screen Shot 2017-07-21 at 4.09.0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5802" y="6589264"/>
            <a:ext cx="21023796" cy="5063659"/>
          </a:xfrm>
          <a:prstGeom prst="rect">
            <a:avLst/>
          </a:prstGeom>
          <a:ln w="12700">
            <a:miter lim="400000"/>
          </a:ln>
        </p:spPr>
      </p:pic>
      <p:sp>
        <p:nvSpPr>
          <p:cNvPr id="1455" name="Shape 14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58" name="Shape 145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glance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4119237" y="2663148"/>
            <a:ext cx="16804997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Returns common </a:t>
            </a:r>
            <a:r>
              <a:rPr b="1">
                <a:solidFill>
                  <a:srgbClr val="78AAD6"/>
                </a:solidFill>
              </a:rPr>
              <a:t>model diagnostics</a:t>
            </a:r>
            <a:r>
              <a:t> as a data frame</a:t>
            </a:r>
          </a:p>
        </p:txBody>
      </p:sp>
      <p:sp>
        <p:nvSpPr>
          <p:cNvPr id="1460" name="Shape 1460"/>
          <p:cNvSpPr/>
          <p:nvPr/>
        </p:nvSpPr>
        <p:spPr>
          <a:xfrm>
            <a:off x="4170291" y="4502581"/>
            <a:ext cx="1606731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1" name="Shape 1461"/>
          <p:cNvSpPr txBox="1"/>
          <p:nvPr/>
        </p:nvSpPr>
        <p:spPr>
          <a:xfrm>
            <a:off x="4313848" y="4872558"/>
            <a:ext cx="15791070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mod_e %&gt;% </a:t>
            </a:r>
            <a:r>
              <a:rPr>
                <a:solidFill>
                  <a:schemeClr val="accent1"/>
                </a:solidFill>
              </a:rPr>
              <a:t>glance()</a:t>
            </a:r>
          </a:p>
        </p:txBody>
      </p:sp>
      <p:pic>
        <p:nvPicPr>
          <p:cNvPr id="1462" name="Screen Shot 2017-07-21 at 4.14.12 PM.png"/>
          <p:cNvPicPr>
            <a:picLocks noChangeAspect="1"/>
          </p:cNvPicPr>
          <p:nvPr/>
        </p:nvPicPr>
        <p:blipFill>
          <a:blip r:embed="rId3">
            <a:extLst/>
          </a:blip>
          <a:srcRect l="0" t="0" r="528" b="0"/>
          <a:stretch>
            <a:fillRect/>
          </a:stretch>
        </p:blipFill>
        <p:spPr>
          <a:xfrm>
            <a:off x="3472472" y="6859366"/>
            <a:ext cx="37633793" cy="4835890"/>
          </a:xfrm>
          <a:prstGeom prst="rect">
            <a:avLst/>
          </a:prstGeom>
          <a:ln w="12700">
            <a:miter lim="400000"/>
          </a:ln>
        </p:spPr>
      </p:pic>
      <p:sp>
        <p:nvSpPr>
          <p:cNvPr id="1463" name="Shape 14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827824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1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66" name="Shape 146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augment()</a:t>
            </a:r>
          </a:p>
        </p:txBody>
      </p:sp>
      <p:sp>
        <p:nvSpPr>
          <p:cNvPr id="1467" name="Shape 1467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8" name="Shape 1468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mod_e %&gt;% </a:t>
            </a:r>
            <a:r>
              <a:rPr>
                <a:solidFill>
                  <a:schemeClr val="accent1"/>
                </a:solidFill>
              </a:rPr>
              <a:t>augment()</a:t>
            </a:r>
          </a:p>
        </p:txBody>
      </p:sp>
      <p:pic>
        <p:nvPicPr>
          <p:cNvPr id="1469" name="Screen Shot 2017-07-21 at 4.16.5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7070" y="7430735"/>
            <a:ext cx="25512927" cy="7151192"/>
          </a:xfrm>
          <a:prstGeom prst="rect">
            <a:avLst/>
          </a:prstGeom>
          <a:ln w="12700">
            <a:miter lim="400000"/>
          </a:ln>
        </p:spPr>
      </p:pic>
      <p:sp>
        <p:nvSpPr>
          <p:cNvPr id="1470" name="Shape 1470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</a:rPr>
              <a:t>model output related to original data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10879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73" name="Shape 147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augment()</a:t>
            </a:r>
          </a:p>
        </p:txBody>
      </p:sp>
      <p:sp>
        <p:nvSpPr>
          <p:cNvPr id="1474" name="Shape 1474"/>
          <p:cNvSpPr/>
          <p:nvPr/>
        </p:nvSpPr>
        <p:spPr>
          <a:xfrm>
            <a:off x="3664279" y="55926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75" name="Shape 1475"/>
          <p:cNvSpPr txBox="1"/>
          <p:nvPr/>
        </p:nvSpPr>
        <p:spPr>
          <a:xfrm>
            <a:off x="3807836" y="59626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mod_e %&gt;% </a:t>
            </a:r>
            <a:r>
              <a:rPr>
                <a:solidFill>
                  <a:schemeClr val="accent1"/>
                </a:solidFill>
              </a:rPr>
              <a:t>augment(data = wages)</a:t>
            </a:r>
          </a:p>
        </p:txBody>
      </p:sp>
      <p:sp>
        <p:nvSpPr>
          <p:cNvPr id="1476" name="Shape 1476"/>
          <p:cNvSpPr/>
          <p:nvPr/>
        </p:nvSpPr>
        <p:spPr>
          <a:xfrm>
            <a:off x="6909423" y="6924054"/>
            <a:ext cx="6632576" cy="4037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448" y="0"/>
                </a:moveTo>
                <a:lnTo>
                  <a:pt x="16035" y="4616"/>
                </a:lnTo>
                <a:lnTo>
                  <a:pt x="1408" y="4616"/>
                </a:lnTo>
                <a:cubicBezTo>
                  <a:pt x="630" y="4616"/>
                  <a:pt x="0" y="5651"/>
                  <a:pt x="0" y="6928"/>
                </a:cubicBezTo>
                <a:lnTo>
                  <a:pt x="0" y="19288"/>
                </a:lnTo>
                <a:cubicBezTo>
                  <a:pt x="0" y="20565"/>
                  <a:pt x="630" y="21600"/>
                  <a:pt x="1408" y="21600"/>
                </a:cubicBezTo>
                <a:lnTo>
                  <a:pt x="20192" y="21600"/>
                </a:lnTo>
                <a:cubicBezTo>
                  <a:pt x="20970" y="21600"/>
                  <a:pt x="21600" y="20565"/>
                  <a:pt x="21600" y="19288"/>
                </a:cubicBezTo>
                <a:lnTo>
                  <a:pt x="21600" y="6928"/>
                </a:lnTo>
                <a:cubicBezTo>
                  <a:pt x="21600" y="5651"/>
                  <a:pt x="20970" y="4616"/>
                  <a:pt x="20192" y="4616"/>
                </a:cubicBezTo>
                <a:lnTo>
                  <a:pt x="16860" y="4616"/>
                </a:lnTo>
                <a:lnTo>
                  <a:pt x="1644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Adds the original wages data set to the output</a:t>
            </a:r>
          </a:p>
        </p:txBody>
      </p:sp>
      <p:sp>
        <p:nvSpPr>
          <p:cNvPr id="1477" name="Shape 1477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Returns data frame of </a:t>
            </a:r>
            <a:r>
              <a:rPr b="1">
                <a:solidFill>
                  <a:srgbClr val="98BA7A"/>
                </a:solidFill>
              </a:rPr>
              <a:t>model output related to original data points</a:t>
            </a:r>
          </a:p>
        </p:txBody>
      </p:sp>
      <p:sp>
        <p:nvSpPr>
          <p:cNvPr id="1478" name="Shape 147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1481" name="Shape 1481"/>
          <p:cNvSpPr txBox="1"/>
          <p:nvPr>
            <p:ph type="body" idx="4294967295"/>
          </p:nvPr>
        </p:nvSpPr>
        <p:spPr>
          <a:xfrm>
            <a:off x="1445226" y="3240423"/>
            <a:ext cx="2149354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Use a pipe to model </a:t>
            </a:r>
            <a:r>
              <a:rPr b="1"/>
              <a:t>log(income)</a:t>
            </a:r>
            <a:r>
              <a:t> against </a:t>
            </a:r>
            <a:r>
              <a:rPr b="1"/>
              <a:t>height</a:t>
            </a:r>
            <a:r>
              <a:t>. Then use broom and dplyr functions to extract: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The coefficient estimates and their related statistics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The adj.r.squared and p.value for the overall model</a:t>
            </a:r>
          </a:p>
        </p:txBody>
      </p:sp>
      <p:pic>
        <p:nvPicPr>
          <p:cNvPr id="1482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483" name="Shape 14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4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8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86" name="Shape 1486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25779">
              <a:spcBef>
                <a:spcPts val="27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mod_h &lt;- wages %&gt;% lm(log(income) ~ height, data = .)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mod_h %&gt;%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tidy()</a:t>
            </a: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estimate   std.error statistic       p.value</a:t>
            </a:r>
          </a:p>
          <a:p>
            <a:pPr algn="l" defTabSz="525779">
              <a:spcBef>
                <a:spcPts val="13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6.98342583 0.237484827  29.40578 4.129821e-176</a:t>
            </a:r>
          </a:p>
          <a:p>
            <a:pPr algn="l" defTabSz="525779">
              <a:spcBef>
                <a:spcPts val="2700"/>
              </a:spcBef>
              <a:defRPr sz="414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height 0.05197888 0.003521666  14.75974  2.436945e-48 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mod_h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glance() %&gt;% </a:t>
            </a:r>
          </a:p>
          <a:p>
            <a:pPr algn="l" defTabSz="525779">
              <a:spcBef>
                <a:spcPts val="1300"/>
              </a:spcBef>
              <a:defRPr sz="4500">
                <a:latin typeface="Monaco"/>
                <a:ea typeface="Monaco"/>
                <a:cs typeface="Monaco"/>
                <a:sym typeface="Monaco"/>
              </a:defRPr>
            </a:pPr>
            <a:r>
              <a:t>  select(adj.r.squared, p.value)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adj.r.squared      p.value</a:t>
            </a:r>
          </a:p>
          <a:p>
            <a:pPr algn="l" defTabSz="525779">
              <a:spcBef>
                <a:spcPts val="1300"/>
              </a:spcBef>
              <a:defRPr sz="45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   0.03955779 2.436945e-48</a:t>
            </a:r>
          </a:p>
        </p:txBody>
      </p:sp>
      <p:sp>
        <p:nvSpPr>
          <p:cNvPr id="1487" name="Shape 148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/>
          <p:nvPr/>
        </p:nvSpPr>
        <p:spPr>
          <a:xfrm>
            <a:off x="1379857" y="1361937"/>
            <a:ext cx="21624287" cy="1099212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90" name="Shape 1490"/>
          <p:cNvSpPr txBox="1"/>
          <p:nvPr/>
        </p:nvSpPr>
        <p:spPr>
          <a:xfrm>
            <a:off x="1744576" y="1693814"/>
            <a:ext cx="21258412" cy="10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mod_h</a:t>
            </a:r>
            <a:r>
              <a:t> %&gt;%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  tidy() %&gt;% filter(p.value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estimate   std.error statistic       p.value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6.98342583 0.237484827  29.40578 4.129821e-176</a:t>
            </a:r>
          </a:p>
          <a:p>
            <a:pPr algn="l" defTabSz="554990">
              <a:spcBef>
                <a:spcPts val="28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   height </a:t>
            </a:r>
            <a:r>
              <a:rPr>
                <a:solidFill>
                  <a:schemeClr val="accent1"/>
                </a:solidFill>
              </a:rPr>
              <a:t>0.05197888</a:t>
            </a:r>
            <a:r>
              <a:t> 0.003521666  14.75974  2.436945e-48 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mod_e</a:t>
            </a:r>
            <a:r>
              <a:t>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  tidy() %&gt;% filter(p.value &lt; 0.05)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estimate   std.error statistic       p.value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8.5576906 0.073259622 116.81320  0.000000e+00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education </a:t>
            </a:r>
            <a:r>
              <a:rPr>
                <a:solidFill>
                  <a:schemeClr val="accent1"/>
                </a:solidFill>
              </a:rPr>
              <a:t>0.1418404</a:t>
            </a:r>
            <a:r>
              <a:t> 0.005304577  26.73924 8.408952e-148 </a:t>
            </a:r>
          </a:p>
        </p:txBody>
      </p:sp>
      <p:sp>
        <p:nvSpPr>
          <p:cNvPr id="1491" name="Shape 1491"/>
          <p:cNvSpPr/>
          <p:nvPr/>
        </p:nvSpPr>
        <p:spPr>
          <a:xfrm>
            <a:off x="15676147" y="6414713"/>
            <a:ext cx="6991582" cy="2193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345"/>
                </a:moveTo>
                <a:lnTo>
                  <a:pt x="0" y="4255"/>
                </a:lnTo>
                <a:cubicBezTo>
                  <a:pt x="0" y="1905"/>
                  <a:pt x="598" y="0"/>
                  <a:pt x="1335" y="0"/>
                </a:cubicBezTo>
                <a:lnTo>
                  <a:pt x="20265" y="0"/>
                </a:lnTo>
                <a:cubicBezTo>
                  <a:pt x="21002" y="0"/>
                  <a:pt x="21600" y="1905"/>
                  <a:pt x="21600" y="4255"/>
                </a:cubicBezTo>
                <a:lnTo>
                  <a:pt x="21600" y="17345"/>
                </a:lnTo>
                <a:cubicBezTo>
                  <a:pt x="21600" y="19695"/>
                  <a:pt x="21002" y="21600"/>
                  <a:pt x="20265" y="21600"/>
                </a:cubicBezTo>
                <a:lnTo>
                  <a:pt x="1335" y="21600"/>
                </a:lnTo>
                <a:cubicBezTo>
                  <a:pt x="598" y="21600"/>
                  <a:pt x="0" y="19695"/>
                  <a:pt x="0" y="17345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 which determines income?</a:t>
            </a:r>
          </a:p>
        </p:txBody>
      </p:sp>
      <p:sp>
        <p:nvSpPr>
          <p:cNvPr id="1492" name="Shape 149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multivariate</a:t>
            </a:r>
          </a:p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5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43" name="Shape 243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8" name="Shape 258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1" name="Shape 261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4" name="Shape 264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5" name="Shape 265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6" name="Shape 266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7" name="Shape 267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8" name="Shape 268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2" name="Shape 272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3" name="Shape 273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4" name="Shape 274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5" name="Shape 275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6" name="Shape 276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79" name="Shape 279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3" name="Shape 283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84" name="Shape 284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86" name="Shape 2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54990">
              <a:spcBef>
                <a:spcPts val="2800"/>
              </a:spcBef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low dimensional description of a higher dimensional data set.</a:t>
            </a:r>
          </a:p>
        </p:txBody>
      </p:sp>
      <p:pic>
        <p:nvPicPr>
          <p:cNvPr id="288" name="filter6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448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filter5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43735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filter4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2990" y="5085982"/>
            <a:ext cx="63500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497" name="Shape 1497"/>
          <p:cNvSpPr txBox="1"/>
          <p:nvPr/>
        </p:nvSpPr>
        <p:spPr>
          <a:xfrm>
            <a:off x="6156242" y="3557977"/>
            <a:ext cx="12054134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54990">
              <a:defRPr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To fit multiple predictors, </a:t>
            </a:r>
          </a:p>
          <a:p>
            <a:pPr algn="l" defTabSz="554990">
              <a:defRPr sz="5700">
                <a:latin typeface="Helvetica"/>
                <a:ea typeface="Helvetica"/>
                <a:cs typeface="Helvetica"/>
                <a:sym typeface="Helvetica"/>
              </a:defRPr>
            </a:pPr>
            <a:r>
              <a:t>add multiple variables to the formula:</a:t>
            </a:r>
          </a:p>
        </p:txBody>
      </p:sp>
      <p:sp>
        <p:nvSpPr>
          <p:cNvPr id="1498" name="Shape 1498"/>
          <p:cNvSpPr/>
          <p:nvPr/>
        </p:nvSpPr>
        <p:spPr>
          <a:xfrm>
            <a:off x="6179974" y="6070671"/>
            <a:ext cx="12041434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99" name="Shape 1499"/>
          <p:cNvSpPr txBox="1"/>
          <p:nvPr/>
        </p:nvSpPr>
        <p:spPr>
          <a:xfrm>
            <a:off x="6323531" y="6440648"/>
            <a:ext cx="11903415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log(income) ~ education + height</a:t>
            </a:r>
          </a:p>
        </p:txBody>
      </p:sp>
      <p:sp>
        <p:nvSpPr>
          <p:cNvPr id="1500" name="Shape 150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2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03" name="Shape 1503"/>
          <p:cNvSpPr/>
          <p:nvPr/>
        </p:nvSpPr>
        <p:spPr>
          <a:xfrm>
            <a:off x="1379857" y="1361937"/>
            <a:ext cx="21624287" cy="94745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04" name="Shape 1504"/>
          <p:cNvSpPr txBox="1"/>
          <p:nvPr/>
        </p:nvSpPr>
        <p:spPr>
          <a:xfrm>
            <a:off x="1630276" y="1693814"/>
            <a:ext cx="21258412" cy="9129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54990">
              <a:spcBef>
                <a:spcPts val="28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mod_eh &lt;- wages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  lm(log(income) ~ </a:t>
            </a:r>
            <a:r>
              <a:rPr>
                <a:solidFill>
                  <a:schemeClr val="accent1"/>
                </a:solidFill>
              </a:rPr>
              <a:t>education + height</a:t>
            </a:r>
            <a:r>
              <a:t>, data = .)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mod_eh %&gt;% </a:t>
            </a:r>
          </a:p>
          <a:p>
            <a:pPr algn="l" defTabSz="554990">
              <a:spcBef>
                <a:spcPts val="1400"/>
              </a:spcBef>
              <a:defRPr sz="4750">
                <a:latin typeface="Monaco"/>
                <a:ea typeface="Monaco"/>
                <a:cs typeface="Monaco"/>
                <a:sym typeface="Monaco"/>
              </a:defRPr>
            </a:pPr>
            <a:r>
              <a:t>  tidy()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estimate   std.error statistic       p.value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5.34837618 0.231320415  23.12107 1.002503e-112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  education </a:t>
            </a:r>
            <a:r>
              <a:rPr>
                <a:solidFill>
                  <a:schemeClr val="accent1"/>
                </a:solidFill>
              </a:rPr>
              <a:t>0.13871285</a:t>
            </a:r>
            <a:r>
              <a:t> 0.005205245  26.64867 7.120134e-147</a:t>
            </a:r>
          </a:p>
          <a:p>
            <a:pPr algn="l" defTabSz="554990">
              <a:spcBef>
                <a:spcPts val="1400"/>
              </a:spcBef>
              <a:defRPr sz="437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     height </a:t>
            </a:r>
            <a:r>
              <a:rPr>
                <a:solidFill>
                  <a:schemeClr val="accent1"/>
                </a:solidFill>
              </a:rPr>
              <a:t>0.04830864</a:t>
            </a:r>
            <a:r>
              <a:t> 0.003309870  14.59533  2.504935e-47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1508" name="Shape 1508"/>
          <p:cNvSpPr txBox="1"/>
          <p:nvPr>
            <p:ph type="body" sz="half" idx="4294967295"/>
          </p:nvPr>
        </p:nvSpPr>
        <p:spPr>
          <a:xfrm>
            <a:off x="2968511" y="3240423"/>
            <a:ext cx="18446978" cy="72351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Model </a:t>
            </a:r>
            <a:r>
              <a:rPr b="1"/>
              <a:t>log(income)</a:t>
            </a:r>
            <a:r>
              <a:t> against </a:t>
            </a:r>
            <a:r>
              <a:rPr b="1"/>
              <a:t>education</a:t>
            </a:r>
            <a:r>
              <a:t> and </a:t>
            </a:r>
            <a:r>
              <a:rPr b="1"/>
              <a:t>height </a:t>
            </a:r>
            <a:r>
              <a:t>and </a:t>
            </a:r>
            <a:r>
              <a:rPr b="1"/>
              <a:t>sex</a:t>
            </a:r>
            <a:r>
              <a:t>. Can you interpret the coefficients?</a:t>
            </a:r>
          </a:p>
        </p:txBody>
      </p:sp>
      <p:pic>
        <p:nvPicPr>
          <p:cNvPr id="1509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510" name="Shape 151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5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0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Shape 1513"/>
          <p:cNvSpPr/>
          <p:nvPr/>
        </p:nvSpPr>
        <p:spPr>
          <a:xfrm>
            <a:off x="1379857" y="1361937"/>
            <a:ext cx="21624287" cy="99949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14" name="Shape 1514"/>
          <p:cNvSpPr txBox="1"/>
          <p:nvPr/>
        </p:nvSpPr>
        <p:spPr>
          <a:xfrm>
            <a:off x="1630276" y="1693814"/>
            <a:ext cx="21258412" cy="960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mod_ehs &lt;- wages %&gt;% </a:t>
            </a:r>
          </a:p>
          <a:p>
            <a:pPr algn="l" defTabSz="531622">
              <a:spcBef>
                <a:spcPts val="27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  lm(log(income) ~ education + height + sex, data = .)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mod_ehs %&gt;% 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  tidy()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  estimate   std.error  statistic       p.value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        7.79      0.307        25.3     9.41e-134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2 education        0.148    0.00520        28.5     5.16e-166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3 height         0.00673    0.00479        1.40     1.61e-  1</a:t>
            </a:r>
          </a:p>
          <a:p>
            <a:pPr algn="l" defTabSz="531622">
              <a:spcBef>
                <a:spcPts val="1300"/>
              </a:spcBef>
              <a:defRPr sz="4186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4 sexmale          </a:t>
            </a:r>
            <a:r>
              <a:rPr>
                <a:solidFill>
                  <a:schemeClr val="accent1"/>
                </a:solidFill>
              </a:rPr>
              <a:t>0.462</a:t>
            </a:r>
            <a:r>
              <a:t>     0.0389        11.9     5.02e- 32</a:t>
            </a:r>
          </a:p>
        </p:txBody>
      </p:sp>
      <p:sp>
        <p:nvSpPr>
          <p:cNvPr id="1515" name="Shape 1515"/>
          <p:cNvSpPr/>
          <p:nvPr/>
        </p:nvSpPr>
        <p:spPr>
          <a:xfrm>
            <a:off x="6253702" y="4127283"/>
            <a:ext cx="7401719" cy="6141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58" y="0"/>
                </a:moveTo>
                <a:cubicBezTo>
                  <a:pt x="1761" y="0"/>
                  <a:pt x="1196" y="681"/>
                  <a:pt x="1196" y="1520"/>
                </a:cubicBezTo>
                <a:lnTo>
                  <a:pt x="1196" y="6196"/>
                </a:lnTo>
                <a:cubicBezTo>
                  <a:pt x="1196" y="6650"/>
                  <a:pt x="1365" y="7054"/>
                  <a:pt x="1627" y="7332"/>
                </a:cubicBezTo>
                <a:lnTo>
                  <a:pt x="0" y="21600"/>
                </a:lnTo>
                <a:lnTo>
                  <a:pt x="2858" y="7716"/>
                </a:lnTo>
                <a:lnTo>
                  <a:pt x="20339" y="7716"/>
                </a:lnTo>
                <a:cubicBezTo>
                  <a:pt x="21035" y="7716"/>
                  <a:pt x="21600" y="7035"/>
                  <a:pt x="21600" y="6196"/>
                </a:cubicBezTo>
                <a:lnTo>
                  <a:pt x="21600" y="1520"/>
                </a:lnTo>
                <a:cubicBezTo>
                  <a:pt x="21600" y="681"/>
                  <a:pt x="21035" y="0"/>
                  <a:pt x="20339" y="0"/>
                </a:cubicBezTo>
                <a:lnTo>
                  <a:pt x="245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Where is sexmale?</a:t>
            </a:r>
          </a:p>
        </p:txBody>
      </p:sp>
      <p:sp>
        <p:nvSpPr>
          <p:cNvPr id="1516" name="Shape 1516"/>
          <p:cNvSpPr/>
          <p:nvPr/>
        </p:nvSpPr>
        <p:spPr>
          <a:xfrm>
            <a:off x="9860652" y="4126973"/>
            <a:ext cx="10772379" cy="5962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67" y="0"/>
                </a:moveTo>
                <a:cubicBezTo>
                  <a:pt x="8689" y="0"/>
                  <a:pt x="8301" y="701"/>
                  <a:pt x="8301" y="1566"/>
                </a:cubicBezTo>
                <a:lnTo>
                  <a:pt x="8301" y="6395"/>
                </a:lnTo>
                <a:cubicBezTo>
                  <a:pt x="8301" y="6635"/>
                  <a:pt x="8334" y="6859"/>
                  <a:pt x="8387" y="7062"/>
                </a:cubicBezTo>
                <a:lnTo>
                  <a:pt x="0" y="21600"/>
                </a:lnTo>
                <a:lnTo>
                  <a:pt x="8733" y="7743"/>
                </a:lnTo>
                <a:cubicBezTo>
                  <a:pt x="8861" y="7878"/>
                  <a:pt x="9008" y="7961"/>
                  <a:pt x="9167" y="7961"/>
                </a:cubicBezTo>
                <a:lnTo>
                  <a:pt x="20733" y="7961"/>
                </a:lnTo>
                <a:cubicBezTo>
                  <a:pt x="21212" y="7961"/>
                  <a:pt x="21600" y="7260"/>
                  <a:pt x="21600" y="6395"/>
                </a:cubicBezTo>
                <a:lnTo>
                  <a:pt x="21600" y="1566"/>
                </a:lnTo>
                <a:cubicBezTo>
                  <a:pt x="21600" y="701"/>
                  <a:pt x="21212" y="0"/>
                  <a:pt x="20733" y="0"/>
                </a:cubicBezTo>
                <a:lnTo>
                  <a:pt x="916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does this mean?</a:t>
            </a:r>
          </a:p>
        </p:txBody>
      </p:sp>
      <p:sp>
        <p:nvSpPr>
          <p:cNvPr id="1517" name="Shape 151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6" grpId="2"/>
      <p:bldP build="whole" bldLvl="1" animBg="1" rev="0" advAuto="0" spid="151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520" name="Shape 1520"/>
          <p:cNvSpPr/>
          <p:nvPr/>
        </p:nvSpPr>
        <p:spPr>
          <a:xfrm>
            <a:off x="1379857" y="629565"/>
            <a:ext cx="21624287" cy="452443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21" name="Shape 1521"/>
          <p:cNvSpPr txBox="1"/>
          <p:nvPr/>
        </p:nvSpPr>
        <p:spPr>
          <a:xfrm>
            <a:off x="1562794" y="797560"/>
            <a:ext cx="21258412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  estimate   std.error  statistic       p.value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        7.79      0.307        25.3     9.41e-134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2 education        0.148    0.00520        28.5     5.16e-166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3 height         0.00673    0.00479        1.40     1.61e-  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4 sexmale          </a:t>
            </a:r>
            <a:r>
              <a:rPr>
                <a:solidFill>
                  <a:schemeClr val="accent1"/>
                </a:solidFill>
              </a:rPr>
              <a:t>0.462</a:t>
            </a:r>
            <a:r>
              <a:t>     0.0389        11.9     5.02e- 32</a:t>
            </a:r>
          </a:p>
        </p:txBody>
      </p:sp>
      <p:sp>
        <p:nvSpPr>
          <p:cNvPr id="1522" name="Shape 1522"/>
          <p:cNvSpPr txBox="1"/>
          <p:nvPr/>
        </p:nvSpPr>
        <p:spPr>
          <a:xfrm>
            <a:off x="1352639" y="5337912"/>
            <a:ext cx="21678720" cy="3141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Mean log(income) for a female (baseline) is: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log(income) = 7.79 + 0.15 * education + 0 * height</a:t>
            </a:r>
          </a:p>
        </p:txBody>
      </p:sp>
      <p:sp>
        <p:nvSpPr>
          <p:cNvPr id="1523" name="Shape 1523"/>
          <p:cNvSpPr txBox="1"/>
          <p:nvPr/>
        </p:nvSpPr>
        <p:spPr>
          <a:xfrm>
            <a:off x="1352640" y="8900483"/>
            <a:ext cx="21678719" cy="434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Mean log(income) for a male (baseline + adjustment) is:</a:t>
            </a:r>
          </a:p>
          <a:p>
            <a:pPr algn="l">
              <a:defRPr sz="6000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log(income) = 7.79 + 0.15 * education + 0 * height + </a:t>
            </a:r>
            <a:r>
              <a:rPr>
                <a:solidFill>
                  <a:schemeClr val="accent1"/>
                </a:solidFill>
              </a:rPr>
              <a:t>0.46</a:t>
            </a:r>
          </a:p>
        </p:txBody>
      </p:sp>
      <p:pic>
        <p:nvPicPr>
          <p:cNvPr id="152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5325009">
            <a:off x="11151971" y="2509099"/>
            <a:ext cx="8683503" cy="10732585"/>
          </a:xfrm>
          <a:prstGeom prst="rect">
            <a:avLst/>
          </a:prstGeom>
        </p:spPr>
      </p:pic>
      <p:sp>
        <p:nvSpPr>
          <p:cNvPr id="1526" name="Shape 152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6" presetID="18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>
                                        <p:cTn id="10" dur="4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3" grpId="1"/>
      <p:bldP build="whole" bldLvl="1" animBg="1" rev="0" advAuto="0" spid="1524" grpId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8" name="Screen Shot 2019-06-24 at 2.52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821" y="2156079"/>
            <a:ext cx="19266405" cy="116891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1" name="Group 1571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529" name="Shape 1529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8" name="Shape 1538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5" name="Shape 1545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6" name="Shape 1546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7" name="Shape 1547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8" name="Shape 1548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1" name="Shape 1551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2" name="Shape 1552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3" name="Shape 1553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4" name="Shape 1554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5" name="Shape 1555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6" name="Shape 1556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7" name="Shape 1557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8" name="Shape 1558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0" name="Shape 1560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5" name="Shape 1565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70" name="Shape 1570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572" name="Shape 1572"/>
          <p:cNvSpPr/>
          <p:nvPr/>
        </p:nvSpPr>
        <p:spPr>
          <a:xfrm>
            <a:off x="2301746" y="549302"/>
            <a:ext cx="13263733" cy="15704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3" name="Shape 1573"/>
          <p:cNvSpPr txBox="1"/>
          <p:nvPr/>
        </p:nvSpPr>
        <p:spPr>
          <a:xfrm>
            <a:off x="2666466" y="881179"/>
            <a:ext cx="13276432" cy="99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wages</a:t>
            </a:r>
          </a:p>
        </p:txBody>
      </p:sp>
      <p:pic>
        <p:nvPicPr>
          <p:cNvPr id="1574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17230421">
            <a:off x="15564334" y="1655653"/>
            <a:ext cx="2900600" cy="2585929"/>
          </a:xfrm>
          <a:prstGeom prst="rect">
            <a:avLst/>
          </a:prstGeom>
        </p:spPr>
      </p:pic>
      <p:sp>
        <p:nvSpPr>
          <p:cNvPr id="1576" name="Shape 1576"/>
          <p:cNvSpPr txBox="1"/>
          <p:nvPr/>
        </p:nvSpPr>
        <p:spPr>
          <a:xfrm rot="21271686">
            <a:off x="15441733" y="851444"/>
            <a:ext cx="592329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CHaracter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" dur="4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4" grpId="2"/>
      <p:bldP build="whole" bldLvl="1" animBg="1" rev="0" advAuto="0" spid="157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579" name="Shape 157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factors</a:t>
            </a:r>
          </a:p>
        </p:txBody>
      </p:sp>
      <p:sp>
        <p:nvSpPr>
          <p:cNvPr id="1580" name="Shape 1580"/>
          <p:cNvSpPr txBox="1"/>
          <p:nvPr/>
        </p:nvSpPr>
        <p:spPr>
          <a:xfrm>
            <a:off x="3856681" y="3215994"/>
            <a:ext cx="16670638" cy="166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Discrete values, with an order (i.e. levels).</a:t>
            </a:r>
          </a:p>
        </p:txBody>
      </p:sp>
      <p:sp>
        <p:nvSpPr>
          <p:cNvPr id="1581" name="Shape 1581"/>
          <p:cNvSpPr/>
          <p:nvPr/>
        </p:nvSpPr>
        <p:spPr>
          <a:xfrm>
            <a:off x="2295071" y="7480789"/>
            <a:ext cx="19793858" cy="55667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82" name="Shape 1582"/>
          <p:cNvSpPr txBox="1"/>
          <p:nvPr/>
        </p:nvSpPr>
        <p:spPr>
          <a:xfrm>
            <a:off x="2438627" y="7850767"/>
            <a:ext cx="19506746" cy="4940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sexes &lt;- factor(x = </a:t>
            </a:r>
            <a:r>
              <a:t>c("male", "female", "male")</a:t>
            </a:r>
            <a:r>
              <a:rPr>
                <a:solidFill>
                  <a:srgbClr val="000000"/>
                </a:solidFill>
              </a:rPr>
              <a:t>,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        levels = </a:t>
            </a:r>
            <a:r>
              <a:rPr>
                <a:solidFill>
                  <a:schemeClr val="accent2"/>
                </a:solidFill>
              </a:rPr>
              <a:t>c("male", "female", "other")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sexes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male   female male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Levels: male female other</a:t>
            </a:r>
          </a:p>
        </p:txBody>
      </p:sp>
      <p:pic>
        <p:nvPicPr>
          <p:cNvPr id="1583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 rot="4525009">
            <a:off x="10779552" y="2020932"/>
            <a:ext cx="2919618" cy="10228655"/>
          </a:xfrm>
          <a:prstGeom prst="rect">
            <a:avLst/>
          </a:prstGeom>
        </p:spPr>
      </p:pic>
      <p:sp>
        <p:nvSpPr>
          <p:cNvPr id="1585" name="Shape 1585"/>
          <p:cNvSpPr txBox="1"/>
          <p:nvPr/>
        </p:nvSpPr>
        <p:spPr>
          <a:xfrm rot="21275570">
            <a:off x="14348127" y="5069354"/>
            <a:ext cx="7462601" cy="156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5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you can make with factor()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0" dur="4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3" grpId="2"/>
      <p:bldP build="whole" bldLvl="1" animBg="1" rev="0" advAuto="0" spid="158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588" name="Shape 158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factors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Stored as an integer vector with a levels attribute</a:t>
            </a:r>
          </a:p>
        </p:txBody>
      </p:sp>
      <p:sp>
        <p:nvSpPr>
          <p:cNvPr id="1590" name="Shape 1590"/>
          <p:cNvSpPr/>
          <p:nvPr/>
        </p:nvSpPr>
        <p:spPr>
          <a:xfrm>
            <a:off x="2581552" y="5047679"/>
            <a:ext cx="19220896" cy="62901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91" name="Shape 1591"/>
          <p:cNvSpPr txBox="1"/>
          <p:nvPr/>
        </p:nvSpPr>
        <p:spPr>
          <a:xfrm>
            <a:off x="2725108" y="5417656"/>
            <a:ext cx="18813383" cy="579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unclass(sexes)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2 1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attr(,"levels")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"male"   "female" "other" </a:t>
            </a:r>
          </a:p>
        </p:txBody>
      </p:sp>
      <p:sp>
        <p:nvSpPr>
          <p:cNvPr id="1592" name="Shape 1592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Shape 1594"/>
          <p:cNvSpPr txBox="1"/>
          <p:nvPr/>
        </p:nvSpPr>
        <p:spPr>
          <a:xfrm>
            <a:off x="996949" y="640189"/>
            <a:ext cx="16670638" cy="1666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change the levels, refactor.</a:t>
            </a:r>
          </a:p>
        </p:txBody>
      </p:sp>
      <p:sp>
        <p:nvSpPr>
          <p:cNvPr id="1595" name="Shape 1595"/>
          <p:cNvSpPr/>
          <p:nvPr/>
        </p:nvSpPr>
        <p:spPr>
          <a:xfrm>
            <a:off x="1064529" y="2338346"/>
            <a:ext cx="22254942" cy="1056066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96" name="Shape 1596"/>
          <p:cNvSpPr txBox="1"/>
          <p:nvPr/>
        </p:nvSpPr>
        <p:spPr>
          <a:xfrm>
            <a:off x="1208084" y="2708323"/>
            <a:ext cx="21967832" cy="10032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sexes &lt;- factor(sexes, </a:t>
            </a:r>
            <a:r>
              <a:t>levels = c("male", "female", "other")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sexes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7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male   female male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7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Levels: female male other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75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unclass(sexes)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1 2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attr(,"levels")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"female" "male"   "other" </a:t>
            </a:r>
          </a:p>
        </p:txBody>
      </p:sp>
      <p:pic>
        <p:nvPicPr>
          <p:cNvPr id="159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4525009">
            <a:off x="11610859" y="4203466"/>
            <a:ext cx="4614961" cy="3610232"/>
          </a:xfrm>
          <a:prstGeom prst="rect">
            <a:avLst/>
          </a:prstGeom>
        </p:spPr>
      </p:pic>
      <p:sp>
        <p:nvSpPr>
          <p:cNvPr id="1599" name="Shape 1599"/>
          <p:cNvSpPr txBox="1"/>
          <p:nvPr/>
        </p:nvSpPr>
        <p:spPr>
          <a:xfrm rot="21275570">
            <a:off x="14348127" y="5362724"/>
            <a:ext cx="7462601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5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New Level order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0" dur="40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9" grpId="1"/>
      <p:bldP build="whole" bldLvl="1" animBg="1" rev="0" advAuto="0" spid="1597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 txBox="1"/>
          <p:nvPr/>
        </p:nvSpPr>
        <p:spPr>
          <a:xfrm>
            <a:off x="996949" y="640189"/>
            <a:ext cx="16670638" cy="1666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change the order, make it a factor.</a:t>
            </a:r>
          </a:p>
        </p:txBody>
      </p:sp>
      <p:sp>
        <p:nvSpPr>
          <p:cNvPr id="1602" name="Shape 1602"/>
          <p:cNvSpPr/>
          <p:nvPr/>
        </p:nvSpPr>
        <p:spPr>
          <a:xfrm>
            <a:off x="1064529" y="2338346"/>
            <a:ext cx="22254942" cy="34639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03" name="Shape 1603"/>
          <p:cNvSpPr txBox="1"/>
          <p:nvPr/>
        </p:nvSpPr>
        <p:spPr>
          <a:xfrm>
            <a:off x="1208083" y="2708323"/>
            <a:ext cx="21967833" cy="3136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wages &lt;-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wages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</a:t>
            </a:r>
            <a:r>
              <a:t>sex = factor(sex, levels = c("male", "female"))</a:t>
            </a:r>
            <a:r>
              <a:rPr>
                <a:solidFill>
                  <a:srgbClr val="000000"/>
                </a:solidFill>
              </a:rPr>
              <a:t>) </a:t>
            </a:r>
          </a:p>
        </p:txBody>
      </p:sp>
      <p:sp>
        <p:nvSpPr>
          <p:cNvPr id="1604" name="Shape 160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605" name="Screen Shot 2019-07-25 at 2.08.47 PM.png"/>
          <p:cNvPicPr>
            <a:picLocks noChangeAspect="1"/>
          </p:cNvPicPr>
          <p:nvPr/>
        </p:nvPicPr>
        <p:blipFill>
          <a:blip r:embed="rId2">
            <a:extLst/>
          </a:blip>
          <a:srcRect l="0" t="5902" r="0" b="0"/>
          <a:stretch>
            <a:fillRect/>
          </a:stretch>
        </p:blipFill>
        <p:spPr>
          <a:xfrm>
            <a:off x="955079" y="6480160"/>
            <a:ext cx="22474020" cy="11523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6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4989816">
            <a:off x="17273243" y="6748676"/>
            <a:ext cx="2900601" cy="2585928"/>
          </a:xfrm>
          <a:prstGeom prst="rect">
            <a:avLst/>
          </a:prstGeom>
        </p:spPr>
      </p:pic>
      <p:sp>
        <p:nvSpPr>
          <p:cNvPr id="1608" name="Shape 1608"/>
          <p:cNvSpPr txBox="1"/>
          <p:nvPr/>
        </p:nvSpPr>
        <p:spPr>
          <a:xfrm rot="21271686">
            <a:off x="16258162" y="9315088"/>
            <a:ext cx="5923299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9" presetID="18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Left)" transition="in">
                                      <p:cBhvr>
                                        <p:cTn id="10" dur="4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8" grpId="1"/>
      <p:bldP build="whole" bldLvl="1" animBg="1" rev="0" advAuto="0" spid="1606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roup 314"/>
          <p:cNvGrpSpPr/>
          <p:nvPr/>
        </p:nvGrpSpPr>
        <p:grpSpPr>
          <a:xfrm>
            <a:off x="1618754" y="5121135"/>
            <a:ext cx="5331111" cy="5888331"/>
            <a:chOff x="0" y="0"/>
            <a:chExt cx="5331110" cy="5888329"/>
          </a:xfrm>
        </p:grpSpPr>
        <p:sp>
          <p:nvSpPr>
            <p:cNvPr id="293" name="Shape 293"/>
            <p:cNvSpPr/>
            <p:nvPr/>
          </p:nvSpPr>
          <p:spPr>
            <a:xfrm>
              <a:off x="50629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4" name="Shape 294"/>
            <p:cNvSpPr/>
            <p:nvPr/>
          </p:nvSpPr>
          <p:spPr>
            <a:xfrm>
              <a:off x="40975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5" name="Shape 295"/>
            <p:cNvSpPr/>
            <p:nvPr/>
          </p:nvSpPr>
          <p:spPr>
            <a:xfrm>
              <a:off x="43925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50629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>
              <a:off x="45534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40438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99" name="Shape 299"/>
            <p:cNvSpPr/>
            <p:nvPr/>
          </p:nvSpPr>
          <p:spPr>
            <a:xfrm>
              <a:off x="22572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35935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31857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9175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27298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4206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5" name="Shape 305"/>
            <p:cNvSpPr/>
            <p:nvPr/>
          </p:nvSpPr>
          <p:spPr>
            <a:xfrm>
              <a:off x="16571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11476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3967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12817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16571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112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1" name="Shape 311"/>
            <p:cNvSpPr/>
            <p:nvPr/>
          </p:nvSpPr>
          <p:spPr>
            <a:xfrm>
              <a:off x="40438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2" name="Shape 312"/>
            <p:cNvSpPr/>
            <p:nvPr/>
          </p:nvSpPr>
          <p:spPr>
            <a:xfrm>
              <a:off x="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20862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36" name="Group 336"/>
          <p:cNvGrpSpPr/>
          <p:nvPr/>
        </p:nvGrpSpPr>
        <p:grpSpPr>
          <a:xfrm>
            <a:off x="1618754" y="5121135"/>
            <a:ext cx="5331111" cy="5888331"/>
            <a:chOff x="0" y="0"/>
            <a:chExt cx="5331110" cy="5888329"/>
          </a:xfrm>
        </p:grpSpPr>
        <p:sp>
          <p:nvSpPr>
            <p:cNvPr id="315" name="Shape 315"/>
            <p:cNvSpPr/>
            <p:nvPr/>
          </p:nvSpPr>
          <p:spPr>
            <a:xfrm>
              <a:off x="50629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40975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7" name="Shape 317"/>
            <p:cNvSpPr/>
            <p:nvPr/>
          </p:nvSpPr>
          <p:spPr>
            <a:xfrm>
              <a:off x="43925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8" name="Shape 318"/>
            <p:cNvSpPr/>
            <p:nvPr/>
          </p:nvSpPr>
          <p:spPr>
            <a:xfrm>
              <a:off x="50629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45534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>
              <a:off x="40438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1" name="Shape 321"/>
            <p:cNvSpPr/>
            <p:nvPr/>
          </p:nvSpPr>
          <p:spPr>
            <a:xfrm>
              <a:off x="22572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>
              <a:off x="35935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31857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29175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27298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>
              <a:off x="24206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7" name="Shape 327"/>
            <p:cNvSpPr/>
            <p:nvPr/>
          </p:nvSpPr>
          <p:spPr>
            <a:xfrm>
              <a:off x="16571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8" name="Shape 328"/>
            <p:cNvSpPr/>
            <p:nvPr/>
          </p:nvSpPr>
          <p:spPr>
            <a:xfrm>
              <a:off x="11476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967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0" name="Shape 330"/>
            <p:cNvSpPr/>
            <p:nvPr/>
          </p:nvSpPr>
          <p:spPr>
            <a:xfrm>
              <a:off x="12817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16571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6112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3" name="Shape 333"/>
            <p:cNvSpPr/>
            <p:nvPr/>
          </p:nvSpPr>
          <p:spPr>
            <a:xfrm>
              <a:off x="40438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4" name="Shape 334"/>
            <p:cNvSpPr/>
            <p:nvPr/>
          </p:nvSpPr>
          <p:spPr>
            <a:xfrm>
              <a:off x="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20862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37" name="Shape 337"/>
          <p:cNvSpPr/>
          <p:nvPr/>
        </p:nvSpPr>
        <p:spPr>
          <a:xfrm flipH="1">
            <a:off x="9463230" y="5054236"/>
            <a:ext cx="5462550" cy="5902230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24239 0.000000" origin="layout" pathEditMode="relative">
                                      <p:cBhvr>
                                        <p:cTn id="6" dur="7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324239 0.000000 L 0.645072 0.000000" origin="layout" pathEditMode="relative">
                                      <p:cBhvr>
                                        <p:cTn id="9" dur="7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20762 0.000000" origin="layout" pathEditMode="relative">
                                      <p:cBhvr>
                                        <p:cTn id="12" dur="7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after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6" dur="indefinite" fill="hold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5"/>
      <p:bldP build="whole" bldLvl="1" animBg="1" rev="0" advAuto="0" spid="341" grpId="6"/>
      <p:bldP build="whole" bldLvl="1" animBg="1" rev="0" advAuto="0" spid="314" grpId="4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1" name="Shape 1611"/>
          <p:cNvSpPr/>
          <p:nvPr/>
        </p:nvSpPr>
        <p:spPr>
          <a:xfrm>
            <a:off x="1379857" y="629565"/>
            <a:ext cx="21624287" cy="78560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12" name="Shape 1612"/>
          <p:cNvSpPr txBox="1"/>
          <p:nvPr/>
        </p:nvSpPr>
        <p:spPr>
          <a:xfrm>
            <a:off x="1562794" y="797560"/>
            <a:ext cx="21258412" cy="7520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90727">
              <a:spcBef>
                <a:spcPts val="25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 defTabSz="490727">
              <a:spcBef>
                <a:spcPts val="25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lm(log(income) ~ education + height + sex, data = .) %&gt;% </a:t>
            </a:r>
          </a:p>
          <a:p>
            <a:pPr algn="l" defTabSz="490727">
              <a:spcBef>
                <a:spcPts val="1200"/>
              </a:spcBef>
              <a:defRPr sz="4200">
                <a:latin typeface="Monaco"/>
                <a:ea typeface="Monaco"/>
                <a:cs typeface="Monaco"/>
                <a:sym typeface="Monaco"/>
              </a:defRPr>
            </a:pPr>
            <a:r>
              <a:t>  tidy()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       term     estimate   std.error  statistic       p.value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(Intercept)         7.79       0.307       25.3     9.41e-134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 education          0.148     0.00520       28.5     5.16e-166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 height           0.00673     0.00479       1.40     1.61e-  1</a:t>
            </a:r>
          </a:p>
          <a:p>
            <a:pPr algn="l" defTabSz="490727">
              <a:spcBef>
                <a:spcPts val="1200"/>
              </a:spcBef>
              <a:defRPr sz="42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 </a:t>
            </a:r>
            <a:r>
              <a:rPr>
                <a:solidFill>
                  <a:schemeClr val="accent1"/>
                </a:solidFill>
              </a:rPr>
              <a:t>sexfemale</a:t>
            </a:r>
            <a:r>
              <a:t>         </a:t>
            </a:r>
            <a:r>
              <a:rPr>
                <a:solidFill>
                  <a:schemeClr val="accent1"/>
                </a:solidFill>
              </a:rPr>
              <a:t>-0.462</a:t>
            </a:r>
            <a:r>
              <a:t>      0.0389      -11.9     5.02e- 32</a:t>
            </a:r>
          </a:p>
        </p:txBody>
      </p:sp>
      <p:sp>
        <p:nvSpPr>
          <p:cNvPr id="1613" name="Shape 1613"/>
          <p:cNvSpPr txBox="1"/>
          <p:nvPr/>
        </p:nvSpPr>
        <p:spPr>
          <a:xfrm>
            <a:off x="4007752" y="955392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96570">
              <a:defRPr sz="8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But what does all of this look like?</a:t>
            </a:r>
          </a:p>
        </p:txBody>
      </p:sp>
      <p:sp>
        <p:nvSpPr>
          <p:cNvPr id="1614" name="Shape 161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hape 1616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model </a:t>
            </a:r>
          </a:p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Shape 1618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1619" name="Shape 1619"/>
          <p:cNvSpPr txBox="1"/>
          <p:nvPr>
            <p:ph type="body" sz="half" idx="4294967295"/>
          </p:nvPr>
        </p:nvSpPr>
        <p:spPr>
          <a:xfrm>
            <a:off x="2968511" y="3307065"/>
            <a:ext cx="18446978" cy="65878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Add </a:t>
            </a:r>
            <a:r>
              <a:rPr b="1"/>
              <a:t>+ geom_smooth(method = lm)</a:t>
            </a:r>
            <a:r>
              <a:t> to the code below. What happens?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b="1" sz="6000">
                <a:solidFill>
                  <a:srgbClr val="005493"/>
                </a:solidFill>
              </a:defRPr>
            </a:pPr>
            <a:r>
              <a:t>wages %&gt;%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b="1" sz="6000">
                <a:solidFill>
                  <a:srgbClr val="005493"/>
                </a:solidFill>
              </a:defRPr>
            </a:pPr>
            <a:r>
              <a:t>     ggplot(aes(x = height, y = log(income))) +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b="1" sz="6000">
                <a:solidFill>
                  <a:srgbClr val="005493"/>
                </a:solidFill>
              </a:defRPr>
            </a:pPr>
            <a:r>
              <a:t>     geom_point(alpha = 0.1)</a:t>
            </a:r>
          </a:p>
        </p:txBody>
      </p:sp>
      <p:pic>
        <p:nvPicPr>
          <p:cNvPr id="1620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621" name="Shape 162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16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20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Rplot0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9776" y="4638333"/>
            <a:ext cx="15024448" cy="9123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4" name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25" name="Shape 1625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26" name="Shape 1626"/>
          <p:cNvSpPr txBox="1"/>
          <p:nvPr/>
        </p:nvSpPr>
        <p:spPr>
          <a:xfrm>
            <a:off x="897357" y="537141"/>
            <a:ext cx="22589285" cy="4095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ggplot(aes(x = height, y = log(income)))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geom_point(alpha = 0.1)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geom_smooth(method = lm)</a:t>
            </a:r>
          </a:p>
        </p:txBody>
      </p:sp>
      <p:pic>
        <p:nvPicPr>
          <p:cNvPr id="1627" name="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 rot="4525009">
            <a:off x="18735454" y="6026859"/>
            <a:ext cx="2636865" cy="3135514"/>
          </a:xfrm>
          <a:prstGeom prst="rect">
            <a:avLst/>
          </a:prstGeom>
        </p:spPr>
      </p:pic>
      <p:sp>
        <p:nvSpPr>
          <p:cNvPr id="1629" name="Shape 1629"/>
          <p:cNvSpPr txBox="1"/>
          <p:nvPr/>
        </p:nvSpPr>
        <p:spPr>
          <a:xfrm rot="21275570">
            <a:off x="19363658" y="5889963"/>
            <a:ext cx="4729454" cy="156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70000"/>
              </a:lnSpc>
              <a:defRPr sz="5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Fits y ~ x</a:t>
            </a:r>
          </a:p>
          <a:p>
            <a:pPr>
              <a:lnSpc>
                <a:spcPct val="70000"/>
              </a:lnSpc>
              <a:defRPr sz="5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(mod_h)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0" dur="4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9" grpId="1"/>
      <p:bldP build="whole" bldLvl="1" animBg="1" rev="0" advAuto="0" spid="1627" grpId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632" name="Shape 163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geom_smooth()</a:t>
            </a:r>
          </a:p>
        </p:txBody>
      </p:sp>
      <p:sp>
        <p:nvSpPr>
          <p:cNvPr id="1633" name="Shape 1633"/>
          <p:cNvSpPr/>
          <p:nvPr/>
        </p:nvSpPr>
        <p:spPr>
          <a:xfrm>
            <a:off x="3664279" y="5160828"/>
            <a:ext cx="16979243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34" name="Shape 1634"/>
          <p:cNvSpPr txBox="1"/>
          <p:nvPr/>
        </p:nvSpPr>
        <p:spPr>
          <a:xfrm>
            <a:off x="3807836" y="5530805"/>
            <a:ext cx="15791069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p + </a:t>
            </a:r>
            <a:r>
              <a:rPr>
                <a:solidFill>
                  <a:schemeClr val="accent1"/>
                </a:solidFill>
              </a:rPr>
              <a:t>geom_smooth(method = lm, se = TRUE, …)</a:t>
            </a:r>
          </a:p>
        </p:txBody>
      </p:sp>
      <p:sp>
        <p:nvSpPr>
          <p:cNvPr id="1635" name="Shape 1635"/>
          <p:cNvSpPr/>
          <p:nvPr/>
        </p:nvSpPr>
        <p:spPr>
          <a:xfrm>
            <a:off x="3989656" y="6568850"/>
            <a:ext cx="8911036" cy="39612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5811" y="5088"/>
                </a:lnTo>
                <a:cubicBezTo>
                  <a:pt x="15619" y="4601"/>
                  <a:pt x="15342" y="4287"/>
                  <a:pt x="15029" y="4287"/>
                </a:cubicBezTo>
                <a:lnTo>
                  <a:pt x="1048" y="4287"/>
                </a:lnTo>
                <a:cubicBezTo>
                  <a:pt x="469" y="4287"/>
                  <a:pt x="0" y="5342"/>
                  <a:pt x="0" y="6644"/>
                </a:cubicBezTo>
                <a:lnTo>
                  <a:pt x="0" y="19243"/>
                </a:lnTo>
                <a:cubicBezTo>
                  <a:pt x="0" y="20545"/>
                  <a:pt x="469" y="21600"/>
                  <a:pt x="1048" y="21600"/>
                </a:cubicBezTo>
                <a:lnTo>
                  <a:pt x="15029" y="21600"/>
                </a:lnTo>
                <a:cubicBezTo>
                  <a:pt x="15608" y="21600"/>
                  <a:pt x="16077" y="20545"/>
                  <a:pt x="16077" y="19243"/>
                </a:cubicBezTo>
                <a:lnTo>
                  <a:pt x="16077" y="6644"/>
                </a:lnTo>
                <a:cubicBezTo>
                  <a:pt x="16077" y="6547"/>
                  <a:pt x="16070" y="6456"/>
                  <a:pt x="16065" y="636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 R modeling function to use to generate the line</a:t>
            </a:r>
          </a:p>
        </p:txBody>
      </p:sp>
      <p:sp>
        <p:nvSpPr>
          <p:cNvPr id="1636" name="Shape 1636"/>
          <p:cNvSpPr txBox="1"/>
          <p:nvPr/>
        </p:nvSpPr>
        <p:spPr>
          <a:xfrm>
            <a:off x="3574213" y="3349377"/>
            <a:ext cx="17235574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Adds model line for predicting y ~ x (default).</a:t>
            </a:r>
          </a:p>
        </p:txBody>
      </p:sp>
      <p:sp>
        <p:nvSpPr>
          <p:cNvPr id="1637" name="Shape 1637"/>
          <p:cNvSpPr/>
          <p:nvPr/>
        </p:nvSpPr>
        <p:spPr>
          <a:xfrm>
            <a:off x="11218792" y="6554960"/>
            <a:ext cx="5183982" cy="397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7314" y="4621"/>
                </a:lnTo>
                <a:cubicBezTo>
                  <a:pt x="17065" y="4453"/>
                  <a:pt x="16788" y="4348"/>
                  <a:pt x="16489" y="4348"/>
                </a:cubicBezTo>
                <a:lnTo>
                  <a:pt x="1801" y="4348"/>
                </a:lnTo>
                <a:cubicBezTo>
                  <a:pt x="806" y="4348"/>
                  <a:pt x="0" y="5399"/>
                  <a:pt x="0" y="6696"/>
                </a:cubicBezTo>
                <a:lnTo>
                  <a:pt x="0" y="19252"/>
                </a:lnTo>
                <a:cubicBezTo>
                  <a:pt x="0" y="20549"/>
                  <a:pt x="806" y="21600"/>
                  <a:pt x="1801" y="21600"/>
                </a:cubicBezTo>
                <a:lnTo>
                  <a:pt x="16489" y="21600"/>
                </a:lnTo>
                <a:cubicBezTo>
                  <a:pt x="17483" y="21600"/>
                  <a:pt x="18289" y="20549"/>
                  <a:pt x="18289" y="19252"/>
                </a:cubicBezTo>
                <a:lnTo>
                  <a:pt x="18289" y="6696"/>
                </a:lnTo>
                <a:cubicBezTo>
                  <a:pt x="18289" y="6303"/>
                  <a:pt x="18209" y="5937"/>
                  <a:pt x="18078" y="561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979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Include standard error bars?</a:t>
            </a:r>
          </a:p>
        </p:txBody>
      </p:sp>
      <p:sp>
        <p:nvSpPr>
          <p:cNvPr id="1638" name="Shape 1638"/>
          <p:cNvSpPr/>
          <p:nvPr/>
        </p:nvSpPr>
        <p:spPr>
          <a:xfrm>
            <a:off x="15975333" y="6505549"/>
            <a:ext cx="5915026" cy="4031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59" y="0"/>
                </a:moveTo>
                <a:lnTo>
                  <a:pt x="8196" y="4589"/>
                </a:lnTo>
                <a:lnTo>
                  <a:pt x="1578" y="4589"/>
                </a:lnTo>
                <a:cubicBezTo>
                  <a:pt x="707" y="4589"/>
                  <a:pt x="0" y="5626"/>
                  <a:pt x="0" y="6904"/>
                </a:cubicBezTo>
                <a:lnTo>
                  <a:pt x="0" y="19284"/>
                </a:lnTo>
                <a:cubicBezTo>
                  <a:pt x="0" y="20563"/>
                  <a:pt x="707" y="21600"/>
                  <a:pt x="1578" y="21600"/>
                </a:cubicBezTo>
                <a:lnTo>
                  <a:pt x="20022" y="21600"/>
                </a:lnTo>
                <a:cubicBezTo>
                  <a:pt x="20893" y="21600"/>
                  <a:pt x="21600" y="20563"/>
                  <a:pt x="21600" y="19284"/>
                </a:cubicBezTo>
                <a:lnTo>
                  <a:pt x="21600" y="6904"/>
                </a:lnTo>
                <a:cubicBezTo>
                  <a:pt x="21600" y="5626"/>
                  <a:pt x="20893" y="4589"/>
                  <a:pt x="20022" y="4589"/>
                </a:cubicBezTo>
                <a:lnTo>
                  <a:pt x="9122" y="4589"/>
                </a:lnTo>
                <a:lnTo>
                  <a:pt x="8659" y="0"/>
                </a:ln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Other args to pass to modeling function</a:t>
            </a:r>
          </a:p>
        </p:txBody>
      </p:sp>
      <p:sp>
        <p:nvSpPr>
          <p:cNvPr id="1639" name="Shape 1639"/>
          <p:cNvSpPr/>
          <p:nvPr/>
        </p:nvSpPr>
        <p:spPr>
          <a:xfrm rot="19589938">
            <a:off x="14441868" y="9992333"/>
            <a:ext cx="12724805" cy="2264971"/>
          </a:xfrm>
          <a:prstGeom prst="rect">
            <a:avLst/>
          </a:prstGeom>
          <a:solidFill>
            <a:srgbClr val="78AAD6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90000"/>
              </a:lnSpc>
              <a:defRPr b="1"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about complex </a:t>
            </a:r>
          </a:p>
          <a:p>
            <a:pPr>
              <a:lnSpc>
                <a:spcPct val="90000"/>
              </a:lnSpc>
              <a:defRPr b="1"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models, or residuals?</a:t>
            </a:r>
          </a:p>
        </p:txBody>
      </p:sp>
      <p:sp>
        <p:nvSpPr>
          <p:cNvPr id="1640" name="Shape 164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9" grpId="4"/>
      <p:bldP build="whole" bldLvl="1" animBg="1" rev="0" advAuto="0" spid="1635" grpId="1"/>
      <p:bldP build="whole" bldLvl="1" animBg="1" rev="0" advAuto="0" spid="1637" grpId="2"/>
      <p:bldP build="whole" bldLvl="1" animBg="1" rev="0" advAuto="0" spid="1638" grpId="3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4" name="Group 1684"/>
          <p:cNvGrpSpPr/>
          <p:nvPr/>
        </p:nvGrpSpPr>
        <p:grpSpPr>
          <a:xfrm>
            <a:off x="2895199" y="4550919"/>
            <a:ext cx="4135446" cy="4775201"/>
            <a:chOff x="319877" y="0"/>
            <a:chExt cx="4135444" cy="4775200"/>
          </a:xfrm>
        </p:grpSpPr>
        <p:sp>
          <p:nvSpPr>
            <p:cNvPr id="1642" name="Shape 1642"/>
            <p:cNvSpPr/>
            <p:nvPr/>
          </p:nvSpPr>
          <p:spPr>
            <a:xfrm>
              <a:off x="319877" y="0"/>
              <a:ext cx="4135446" cy="477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491895" y="198628"/>
              <a:ext cx="3791410" cy="4377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1252292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1570597" y="2093485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1570597" y="166568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1406360" y="157383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239178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49" name="Shape 1649"/>
            <p:cNvSpPr/>
            <p:nvPr/>
          </p:nvSpPr>
          <p:spPr>
            <a:xfrm>
              <a:off x="1888901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0" name="Shape 1650"/>
            <p:cNvSpPr/>
            <p:nvPr/>
          </p:nvSpPr>
          <p:spPr>
            <a:xfrm>
              <a:off x="2322026" y="37052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1" name="Shape 1651"/>
            <p:cNvSpPr/>
            <p:nvPr/>
          </p:nvSpPr>
          <p:spPr>
            <a:xfrm>
              <a:off x="1406360" y="247670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968394" y="209348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3" name="Shape 1653"/>
            <p:cNvSpPr/>
            <p:nvPr/>
          </p:nvSpPr>
          <p:spPr>
            <a:xfrm>
              <a:off x="1252292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4" name="Shape 1654"/>
            <p:cNvSpPr/>
            <p:nvPr/>
          </p:nvSpPr>
          <p:spPr>
            <a:xfrm>
              <a:off x="1310032" y="2182636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47053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6" name="Shape 1656"/>
            <p:cNvSpPr/>
            <p:nvPr/>
          </p:nvSpPr>
          <p:spPr>
            <a:xfrm>
              <a:off x="749412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7" name="Shape 1657"/>
            <p:cNvSpPr/>
            <p:nvPr/>
          </p:nvSpPr>
          <p:spPr>
            <a:xfrm>
              <a:off x="968394" y="2713935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2720510" y="225516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2464776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2524220" y="166568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2556019" y="834334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2" name="Shape 1662"/>
            <p:cNvSpPr/>
            <p:nvPr/>
          </p:nvSpPr>
          <p:spPr>
            <a:xfrm>
              <a:off x="2063307" y="252128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3" name="Shape 1663"/>
            <p:cNvSpPr/>
            <p:nvPr/>
          </p:nvSpPr>
          <p:spPr>
            <a:xfrm>
              <a:off x="2824906" y="160758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2322026" y="101810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1685416" y="1873700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2675680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2172800" y="201753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681573" y="252128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2207205" y="1417847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2548843" y="15069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3914491" y="1931371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3411610" y="1341899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2118307" y="2598547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3322712" y="2522599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2623127" y="1728906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2075417" y="1491282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2020924" y="207229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2524220" y="1990637"/>
              <a:ext cx="264879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3461931" y="1845843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2859728" y="2189230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1" name="Shape 1681"/>
            <p:cNvSpPr/>
            <p:nvPr/>
          </p:nvSpPr>
          <p:spPr>
            <a:xfrm>
              <a:off x="681573" y="1477833"/>
              <a:ext cx="264878" cy="26487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18184" y="2607008"/>
              <a:ext cx="264878" cy="264879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3" name="Shape 1683"/>
            <p:cNvSpPr txBox="1"/>
            <p:nvPr/>
          </p:nvSpPr>
          <p:spPr>
            <a:xfrm>
              <a:off x="1109840" y="2787754"/>
              <a:ext cx="2555520" cy="1001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6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grpSp>
        <p:nvGrpSpPr>
          <p:cNvPr id="1727" name="Group 1727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685" name="Shape 1685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7" name="Shape 1687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7" name="Shape 1697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699" name="Shape 1699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0" name="Shape 1700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1" name="Shape 1701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2" name="Shape 1702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3" name="Shape 1703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4" name="Shape 1704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5" name="Shape 1705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7" name="Shape 1707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26" name="Shape 1726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728" name="Shape 172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modelr</a:t>
            </a:r>
          </a:p>
        </p:txBody>
      </p:sp>
      <p:sp>
        <p:nvSpPr>
          <p:cNvPr id="1729" name="Shape 1729"/>
          <p:cNvSpPr txBox="1"/>
          <p:nvPr/>
        </p:nvSpPr>
        <p:spPr>
          <a:xfrm>
            <a:off x="7830976" y="42025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 functions that make it easier to work with models in R</a:t>
            </a:r>
          </a:p>
        </p:txBody>
      </p:sp>
      <p:sp>
        <p:nvSpPr>
          <p:cNvPr id="1730" name="Shape 1730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31" name="Shape 1731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library(modelr)</a:t>
            </a:r>
          </a:p>
        </p:txBody>
      </p:sp>
      <p:sp>
        <p:nvSpPr>
          <p:cNvPr id="1732" name="Shape 173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roup 1776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734" name="Shape 1734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7" name="Shape 1737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5" name="Shape 1745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1" name="Shape 1751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8" name="Shape 1758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8" name="Shape 1768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69" name="Shape 1769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3" name="Shape 1773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75" name="Shape 1775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777" name="Shape 1777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add_predictions()</a:t>
            </a:r>
          </a:p>
        </p:txBody>
      </p:sp>
      <p:sp>
        <p:nvSpPr>
          <p:cNvPr id="1778" name="Shape 1778"/>
          <p:cNvSpPr txBox="1"/>
          <p:nvPr/>
        </p:nvSpPr>
        <p:spPr>
          <a:xfrm>
            <a:off x="3940912" y="4093107"/>
            <a:ext cx="16491920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Uses the values in a data frame to generate a prediction for each case. Overlaps with augment()*</a:t>
            </a:r>
          </a:p>
        </p:txBody>
      </p:sp>
      <p:sp>
        <p:nvSpPr>
          <p:cNvPr id="1779" name="Shape 1779"/>
          <p:cNvSpPr/>
          <p:nvPr/>
        </p:nvSpPr>
        <p:spPr>
          <a:xfrm>
            <a:off x="3942329" y="6418810"/>
            <a:ext cx="16489086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80" name="Shape 1780"/>
          <p:cNvSpPr txBox="1"/>
          <p:nvPr/>
        </p:nvSpPr>
        <p:spPr>
          <a:xfrm>
            <a:off x="4169442" y="6692940"/>
            <a:ext cx="16278579" cy="1006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add_predictions(</a:t>
            </a:r>
            <a:r>
              <a:rPr>
                <a:solidFill>
                  <a:schemeClr val="accent1"/>
                </a:solidFill>
              </a:rPr>
              <a:t>data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model</a:t>
            </a:r>
            <a:r>
              <a:t>,</a:t>
            </a:r>
            <a:r>
              <a:rPr>
                <a:solidFill>
                  <a:schemeClr val="accent2"/>
                </a:solidFill>
              </a:rPr>
              <a:t> </a:t>
            </a:r>
            <a:r>
              <a:rPr>
                <a:solidFill>
                  <a:srgbClr val="53585F"/>
                </a:solidFill>
              </a:rPr>
              <a:t>var = "pred"</a:t>
            </a:r>
            <a:r>
              <a:t>)</a:t>
            </a:r>
          </a:p>
        </p:txBody>
      </p:sp>
      <p:sp>
        <p:nvSpPr>
          <p:cNvPr id="1781" name="Shape 1781"/>
          <p:cNvSpPr/>
          <p:nvPr/>
        </p:nvSpPr>
        <p:spPr>
          <a:xfrm>
            <a:off x="5785685" y="7692589"/>
            <a:ext cx="9349185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402" y="6195"/>
                </a:lnTo>
                <a:cubicBezTo>
                  <a:pt x="11223" y="5601"/>
                  <a:pt x="10919" y="5212"/>
                  <a:pt x="10574" y="5212"/>
                </a:cubicBezTo>
                <a:lnTo>
                  <a:pt x="999" y="5212"/>
                </a:lnTo>
                <a:cubicBezTo>
                  <a:pt x="447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447" y="21600"/>
                  <a:pt x="999" y="21600"/>
                </a:cubicBezTo>
                <a:lnTo>
                  <a:pt x="10574" y="21600"/>
                </a:lnTo>
                <a:cubicBezTo>
                  <a:pt x="11125" y="21600"/>
                  <a:pt x="11573" y="20601"/>
                  <a:pt x="11573" y="19369"/>
                </a:cubicBezTo>
                <a:lnTo>
                  <a:pt x="11573" y="7457"/>
                </a:lnTo>
                <a:lnTo>
                  <a:pt x="2160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Uses this model</a:t>
            </a:r>
          </a:p>
        </p:txBody>
      </p:sp>
      <p:sp>
        <p:nvSpPr>
          <p:cNvPr id="1782" name="Shape 1782"/>
          <p:cNvSpPr/>
          <p:nvPr/>
        </p:nvSpPr>
        <p:spPr>
          <a:xfrm>
            <a:off x="11180277" y="7627104"/>
            <a:ext cx="5113338" cy="4250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38" y="0"/>
                </a:moveTo>
                <a:lnTo>
                  <a:pt x="7301" y="5464"/>
                </a:lnTo>
                <a:lnTo>
                  <a:pt x="1826" y="5464"/>
                </a:lnTo>
                <a:cubicBezTo>
                  <a:pt x="817" y="5464"/>
                  <a:pt x="0" y="6447"/>
                  <a:pt x="0" y="7661"/>
                </a:cubicBezTo>
                <a:lnTo>
                  <a:pt x="0" y="19403"/>
                </a:lnTo>
                <a:cubicBezTo>
                  <a:pt x="0" y="20617"/>
                  <a:pt x="817" y="21600"/>
                  <a:pt x="1826" y="21600"/>
                </a:cubicBezTo>
                <a:lnTo>
                  <a:pt x="19774" y="21600"/>
                </a:lnTo>
                <a:cubicBezTo>
                  <a:pt x="20783" y="21600"/>
                  <a:pt x="21600" y="20617"/>
                  <a:pt x="21600" y="19403"/>
                </a:cubicBezTo>
                <a:lnTo>
                  <a:pt x="21600" y="7661"/>
                </a:lnTo>
                <a:cubicBezTo>
                  <a:pt x="21600" y="6447"/>
                  <a:pt x="20783" y="5464"/>
                  <a:pt x="19774" y="5464"/>
                </a:cubicBezTo>
                <a:lnTo>
                  <a:pt x="8372" y="5464"/>
                </a:lnTo>
                <a:lnTo>
                  <a:pt x="783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add predictions to these cases</a:t>
            </a:r>
          </a:p>
        </p:txBody>
      </p:sp>
      <p:sp>
        <p:nvSpPr>
          <p:cNvPr id="1783" name="Shape 1783"/>
          <p:cNvSpPr/>
          <p:nvPr/>
        </p:nvSpPr>
        <p:spPr>
          <a:xfrm>
            <a:off x="16632598" y="7687826"/>
            <a:ext cx="4674792" cy="4194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63" y="0"/>
                </a:moveTo>
                <a:lnTo>
                  <a:pt x="4676" y="5249"/>
                </a:lnTo>
                <a:lnTo>
                  <a:pt x="1997" y="5249"/>
                </a:lnTo>
                <a:cubicBezTo>
                  <a:pt x="894" y="5249"/>
                  <a:pt x="0" y="6245"/>
                  <a:pt x="0" y="7475"/>
                </a:cubicBezTo>
                <a:lnTo>
                  <a:pt x="0" y="19374"/>
                </a:lnTo>
                <a:cubicBezTo>
                  <a:pt x="0" y="20603"/>
                  <a:pt x="894" y="21600"/>
                  <a:pt x="1997" y="21600"/>
                </a:cubicBezTo>
                <a:lnTo>
                  <a:pt x="19603" y="21600"/>
                </a:lnTo>
                <a:cubicBezTo>
                  <a:pt x="20706" y="21600"/>
                  <a:pt x="21600" y="20603"/>
                  <a:pt x="21600" y="19374"/>
                </a:cubicBezTo>
                <a:lnTo>
                  <a:pt x="21600" y="7475"/>
                </a:lnTo>
                <a:cubicBezTo>
                  <a:pt x="21600" y="6245"/>
                  <a:pt x="20706" y="5249"/>
                  <a:pt x="19603" y="5249"/>
                </a:cubicBezTo>
                <a:lnTo>
                  <a:pt x="5850" y="5249"/>
                </a:lnTo>
                <a:lnTo>
                  <a:pt x="5263" y="0"/>
                </a:lnTo>
                <a:close/>
              </a:path>
            </a:pathLst>
          </a:custGeom>
          <a:solidFill>
            <a:srgbClr val="004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Gives new column this name</a:t>
            </a:r>
          </a:p>
        </p:txBody>
      </p:sp>
      <p:sp>
        <p:nvSpPr>
          <p:cNvPr id="1784" name="Shape 178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Screen Shot 2017-08-08 at 3.14.05 PM.png"/>
          <p:cNvPicPr>
            <a:picLocks noChangeAspect="1"/>
          </p:cNvPicPr>
          <p:nvPr/>
        </p:nvPicPr>
        <p:blipFill>
          <a:blip r:embed="rId2">
            <a:extLst/>
          </a:blip>
          <a:srcRect l="0" t="4537" r="0" b="0"/>
          <a:stretch>
            <a:fillRect/>
          </a:stretch>
        </p:blipFill>
        <p:spPr>
          <a:xfrm>
            <a:off x="2010171" y="3429860"/>
            <a:ext cx="20363748" cy="95136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9" name="Group 1829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787" name="Shape 1787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89" name="Shape 1789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0" name="Shape 1790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2" name="Shape 1802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3" name="Shape 1803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4" name="Shape 1804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7" name="Shape 1807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8" name="Shape 1808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3" name="Shape 1813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4" name="Shape 1814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5" name="Shape 1815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6" name="Shape 1816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28" name="Shape 1828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830" name="Shape 1830"/>
          <p:cNvSpPr/>
          <p:nvPr/>
        </p:nvSpPr>
        <p:spPr>
          <a:xfrm>
            <a:off x="2370749" y="1144574"/>
            <a:ext cx="1964250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1" name="Shape 1831"/>
          <p:cNvSpPr txBox="1"/>
          <p:nvPr/>
        </p:nvSpPr>
        <p:spPr>
          <a:xfrm>
            <a:off x="2654006" y="1514551"/>
            <a:ext cx="19355387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wages</a:t>
            </a:r>
            <a:r>
              <a:t> %&gt;% add_predictions(</a:t>
            </a:r>
            <a:r>
              <a:rPr>
                <a:solidFill>
                  <a:schemeClr val="accent1"/>
                </a:solidFill>
              </a:rPr>
              <a:t>mod_h</a:t>
            </a:r>
            <a:r>
              <a:t>)</a:t>
            </a:r>
          </a:p>
        </p:txBody>
      </p:sp>
      <p:sp>
        <p:nvSpPr>
          <p:cNvPr id="1832" name="Shape 1832"/>
          <p:cNvSpPr/>
          <p:nvPr/>
        </p:nvSpPr>
        <p:spPr>
          <a:xfrm>
            <a:off x="19985181" y="3121029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6" name="Group 1876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834" name="Shape 1834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0" name="Shape 1840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1" name="Shape 1841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2" name="Shape 1842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3" name="Shape 1843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5" name="Shape 1845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6" name="Shape 1846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0" name="Shape 1850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1" name="Shape 1851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2" name="Shape 1852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3" name="Shape 1853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4" name="Shape 1854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5" name="Shape 1855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6" name="Shape 1856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8" name="Shape 1858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75" name="Shape 1875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877" name="Shape 1877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add_residuals()</a:t>
            </a:r>
          </a:p>
        </p:txBody>
      </p:sp>
      <p:sp>
        <p:nvSpPr>
          <p:cNvPr id="1878" name="Shape 1878"/>
          <p:cNvSpPr txBox="1"/>
          <p:nvPr/>
        </p:nvSpPr>
        <p:spPr>
          <a:xfrm>
            <a:off x="4184894" y="4093107"/>
            <a:ext cx="15974672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Uses the values in a data frame to generate a residual for each case. Overlaps with augment()*</a:t>
            </a:r>
          </a:p>
        </p:txBody>
      </p:sp>
      <p:sp>
        <p:nvSpPr>
          <p:cNvPr id="1879" name="Shape 1879"/>
          <p:cNvSpPr/>
          <p:nvPr/>
        </p:nvSpPr>
        <p:spPr>
          <a:xfrm>
            <a:off x="4186311" y="6418810"/>
            <a:ext cx="15971838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80" name="Shape 1880"/>
          <p:cNvSpPr txBox="1"/>
          <p:nvPr/>
        </p:nvSpPr>
        <p:spPr>
          <a:xfrm>
            <a:off x="4304781" y="6740214"/>
            <a:ext cx="15899258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add_residuals(</a:t>
            </a:r>
            <a:r>
              <a:rPr>
                <a:solidFill>
                  <a:schemeClr val="accent1"/>
                </a:solidFill>
              </a:rPr>
              <a:t>data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model, </a:t>
            </a:r>
            <a:r>
              <a:rPr>
                <a:solidFill>
                  <a:srgbClr val="53585F"/>
                </a:solidFill>
              </a:rPr>
              <a:t>var = "resid"</a:t>
            </a:r>
            <a:r>
              <a:t>)</a:t>
            </a:r>
          </a:p>
        </p:txBody>
      </p:sp>
      <p:sp>
        <p:nvSpPr>
          <p:cNvPr id="1881" name="Shape 1881"/>
          <p:cNvSpPr/>
          <p:nvPr/>
        </p:nvSpPr>
        <p:spPr>
          <a:xfrm>
            <a:off x="6029667" y="7692589"/>
            <a:ext cx="9349185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402" y="6195"/>
                </a:lnTo>
                <a:cubicBezTo>
                  <a:pt x="11223" y="5601"/>
                  <a:pt x="10919" y="5212"/>
                  <a:pt x="10574" y="5212"/>
                </a:cubicBezTo>
                <a:lnTo>
                  <a:pt x="999" y="5212"/>
                </a:lnTo>
                <a:cubicBezTo>
                  <a:pt x="447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447" y="21600"/>
                  <a:pt x="999" y="21600"/>
                </a:cubicBezTo>
                <a:lnTo>
                  <a:pt x="10574" y="21600"/>
                </a:lnTo>
                <a:cubicBezTo>
                  <a:pt x="11125" y="21600"/>
                  <a:pt x="11573" y="20601"/>
                  <a:pt x="11573" y="19369"/>
                </a:cubicBezTo>
                <a:lnTo>
                  <a:pt x="11573" y="7457"/>
                </a:lnTo>
                <a:lnTo>
                  <a:pt x="21600" y="0"/>
                </a:lnTo>
                <a:close/>
              </a:path>
            </a:pathLst>
          </a:custGeom>
          <a:solidFill>
            <a:srgbClr val="4242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Uses this model</a:t>
            </a:r>
          </a:p>
        </p:txBody>
      </p:sp>
      <p:sp>
        <p:nvSpPr>
          <p:cNvPr id="1882" name="Shape 1882"/>
          <p:cNvSpPr/>
          <p:nvPr/>
        </p:nvSpPr>
        <p:spPr>
          <a:xfrm>
            <a:off x="11424259" y="7683064"/>
            <a:ext cx="4674791" cy="4194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63" y="0"/>
                </a:moveTo>
                <a:lnTo>
                  <a:pt x="4676" y="5249"/>
                </a:lnTo>
                <a:lnTo>
                  <a:pt x="1997" y="5249"/>
                </a:lnTo>
                <a:cubicBezTo>
                  <a:pt x="894" y="5249"/>
                  <a:pt x="0" y="6245"/>
                  <a:pt x="0" y="7475"/>
                </a:cubicBezTo>
                <a:lnTo>
                  <a:pt x="0" y="19374"/>
                </a:lnTo>
                <a:cubicBezTo>
                  <a:pt x="0" y="20603"/>
                  <a:pt x="894" y="21600"/>
                  <a:pt x="1997" y="21600"/>
                </a:cubicBezTo>
                <a:lnTo>
                  <a:pt x="19603" y="21600"/>
                </a:lnTo>
                <a:cubicBezTo>
                  <a:pt x="20706" y="21600"/>
                  <a:pt x="21600" y="20603"/>
                  <a:pt x="21600" y="19374"/>
                </a:cubicBezTo>
                <a:lnTo>
                  <a:pt x="21600" y="7475"/>
                </a:lnTo>
                <a:cubicBezTo>
                  <a:pt x="21600" y="6245"/>
                  <a:pt x="20706" y="5249"/>
                  <a:pt x="19603" y="5249"/>
                </a:cubicBezTo>
                <a:lnTo>
                  <a:pt x="5850" y="5249"/>
                </a:lnTo>
                <a:lnTo>
                  <a:pt x="5263" y="0"/>
                </a:lnTo>
                <a:close/>
              </a:path>
            </a:pathLst>
          </a:custGeom>
          <a:solidFill>
            <a:srgbClr val="7979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add residuals to these cases</a:t>
            </a:r>
          </a:p>
        </p:txBody>
      </p:sp>
      <p:sp>
        <p:nvSpPr>
          <p:cNvPr id="1883" name="Shape 1883"/>
          <p:cNvSpPr/>
          <p:nvPr/>
        </p:nvSpPr>
        <p:spPr>
          <a:xfrm>
            <a:off x="16338624" y="7687826"/>
            <a:ext cx="4674792" cy="4194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63" y="0"/>
                </a:moveTo>
                <a:lnTo>
                  <a:pt x="4676" y="5249"/>
                </a:lnTo>
                <a:lnTo>
                  <a:pt x="1997" y="5249"/>
                </a:lnTo>
                <a:cubicBezTo>
                  <a:pt x="894" y="5249"/>
                  <a:pt x="0" y="6245"/>
                  <a:pt x="0" y="7475"/>
                </a:cubicBezTo>
                <a:lnTo>
                  <a:pt x="0" y="19374"/>
                </a:lnTo>
                <a:cubicBezTo>
                  <a:pt x="0" y="20603"/>
                  <a:pt x="894" y="21600"/>
                  <a:pt x="1997" y="21600"/>
                </a:cubicBezTo>
                <a:lnTo>
                  <a:pt x="19603" y="21600"/>
                </a:lnTo>
                <a:cubicBezTo>
                  <a:pt x="20706" y="21600"/>
                  <a:pt x="21600" y="20603"/>
                  <a:pt x="21600" y="19374"/>
                </a:cubicBezTo>
                <a:lnTo>
                  <a:pt x="21600" y="7475"/>
                </a:lnTo>
                <a:cubicBezTo>
                  <a:pt x="21600" y="6245"/>
                  <a:pt x="20706" y="5249"/>
                  <a:pt x="19603" y="5249"/>
                </a:cubicBezTo>
                <a:lnTo>
                  <a:pt x="5850" y="5249"/>
                </a:lnTo>
                <a:lnTo>
                  <a:pt x="5263" y="0"/>
                </a:ln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Gives new column this name</a:t>
            </a:r>
          </a:p>
        </p:txBody>
      </p:sp>
      <p:sp>
        <p:nvSpPr>
          <p:cNvPr id="1884" name="Shape 188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" name="Screen Shot 2019-05-05 at 5.19.31 PM.png"/>
          <p:cNvPicPr>
            <a:picLocks noChangeAspect="1"/>
          </p:cNvPicPr>
          <p:nvPr/>
        </p:nvPicPr>
        <p:blipFill>
          <a:blip r:embed="rId2">
            <a:extLst/>
          </a:blip>
          <a:srcRect l="0" t="4733" r="0" b="0"/>
          <a:stretch>
            <a:fillRect/>
          </a:stretch>
        </p:blipFill>
        <p:spPr>
          <a:xfrm>
            <a:off x="389656" y="3317618"/>
            <a:ext cx="23604680" cy="98725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9" name="Group 1929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887" name="Shape 1887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3" name="Shape 1893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1" name="Shape 1901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3" name="Shape 1903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4" name="Shape 1904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19" name="Shape 1919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0" name="Shape 1920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1" name="Shape 1921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2" name="Shape 1922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4" name="Shape 1924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5" name="Shape 1925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7" name="Shape 1927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28" name="Shape 1928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930" name="Shape 1930"/>
          <p:cNvSpPr/>
          <p:nvPr/>
        </p:nvSpPr>
        <p:spPr>
          <a:xfrm>
            <a:off x="2370749" y="1144574"/>
            <a:ext cx="19642501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31" name="Shape 1931"/>
          <p:cNvSpPr txBox="1"/>
          <p:nvPr/>
        </p:nvSpPr>
        <p:spPr>
          <a:xfrm>
            <a:off x="2654006" y="1514551"/>
            <a:ext cx="19355387" cy="1049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wages</a:t>
            </a:r>
            <a:r>
              <a:t> %&gt;% add_residuals(</a:t>
            </a:r>
            <a:r>
              <a:rPr>
                <a:solidFill>
                  <a:schemeClr val="accent1"/>
                </a:solidFill>
              </a:rPr>
              <a:t>mod_h</a:t>
            </a:r>
            <a:r>
              <a:t>)</a:t>
            </a:r>
          </a:p>
        </p:txBody>
      </p:sp>
      <p:sp>
        <p:nvSpPr>
          <p:cNvPr id="1932" name="Shape 1932"/>
          <p:cNvSpPr/>
          <p:nvPr/>
        </p:nvSpPr>
        <p:spPr>
          <a:xfrm>
            <a:off x="21300391" y="3015812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364"/>
          <p:cNvGrpSpPr/>
          <p:nvPr/>
        </p:nvGrpSpPr>
        <p:grpSpPr>
          <a:xfrm>
            <a:off x="17351930" y="5113806"/>
            <a:ext cx="5331111" cy="5888330"/>
            <a:chOff x="0" y="0"/>
            <a:chExt cx="5331110" cy="5888329"/>
          </a:xfrm>
        </p:grpSpPr>
        <p:sp>
          <p:nvSpPr>
            <p:cNvPr id="343" name="Shape 343"/>
            <p:cNvSpPr/>
            <p:nvPr/>
          </p:nvSpPr>
          <p:spPr>
            <a:xfrm>
              <a:off x="5062938" y="1609029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4097520" y="1208135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5" name="Shape 345"/>
            <p:cNvSpPr/>
            <p:nvPr/>
          </p:nvSpPr>
          <p:spPr>
            <a:xfrm>
              <a:off x="4392509" y="199376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5062938" y="0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4553412" y="938600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4043886" y="187720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257257" y="13408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3593532" y="297313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1" name="Shape 351"/>
            <p:cNvSpPr/>
            <p:nvPr/>
          </p:nvSpPr>
          <p:spPr>
            <a:xfrm>
              <a:off x="3185737" y="992235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917565" y="1470746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729845" y="244036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4" name="Shape 354"/>
            <p:cNvSpPr/>
            <p:nvPr/>
          </p:nvSpPr>
          <p:spPr>
            <a:xfrm>
              <a:off x="2420684" y="37021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1657158" y="51006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6" name="Shape 356"/>
            <p:cNvSpPr/>
            <p:nvPr/>
          </p:nvSpPr>
          <p:spPr>
            <a:xfrm>
              <a:off x="1147632" y="46393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7" name="Shape 357"/>
            <p:cNvSpPr/>
            <p:nvPr/>
          </p:nvSpPr>
          <p:spPr>
            <a:xfrm>
              <a:off x="396752" y="4706903"/>
              <a:ext cx="268172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8" name="Shape 358"/>
            <p:cNvSpPr/>
            <p:nvPr/>
          </p:nvSpPr>
          <p:spPr>
            <a:xfrm>
              <a:off x="1281718" y="2902031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59" name="Shape 359"/>
            <p:cNvSpPr/>
            <p:nvPr/>
          </p:nvSpPr>
          <p:spPr>
            <a:xfrm>
              <a:off x="1657158" y="3037207"/>
              <a:ext cx="268173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0" name="Shape 360"/>
            <p:cNvSpPr/>
            <p:nvPr/>
          </p:nvSpPr>
          <p:spPr>
            <a:xfrm>
              <a:off x="611289" y="5620158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1" name="Shape 361"/>
            <p:cNvSpPr/>
            <p:nvPr/>
          </p:nvSpPr>
          <p:spPr>
            <a:xfrm>
              <a:off x="4043886" y="3754403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2" name="Shape 362"/>
            <p:cNvSpPr/>
            <p:nvPr/>
          </p:nvSpPr>
          <p:spPr>
            <a:xfrm>
              <a:off x="0" y="4424831"/>
              <a:ext cx="268172" cy="268173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3" name="Shape 363"/>
            <p:cNvSpPr/>
            <p:nvPr/>
          </p:nvSpPr>
          <p:spPr>
            <a:xfrm>
              <a:off x="2086233" y="3851969"/>
              <a:ext cx="268173" cy="268172"/>
            </a:xfrm>
            <a:prstGeom prst="ellipse">
              <a:avLst/>
            </a:prstGeom>
            <a:solidFill>
              <a:srgbClr val="929292">
                <a:alpha val="3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65" name="Shape 365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387" name="Group 387"/>
          <p:cNvGrpSpPr/>
          <p:nvPr/>
        </p:nvGrpSpPr>
        <p:grpSpPr>
          <a:xfrm>
            <a:off x="1618754" y="5121135"/>
            <a:ext cx="5331111" cy="5888331"/>
            <a:chOff x="0" y="0"/>
            <a:chExt cx="5331110" cy="5888329"/>
          </a:xfrm>
        </p:grpSpPr>
        <p:sp>
          <p:nvSpPr>
            <p:cNvPr id="366" name="Shape 366"/>
            <p:cNvSpPr/>
            <p:nvPr/>
          </p:nvSpPr>
          <p:spPr>
            <a:xfrm>
              <a:off x="50629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7" name="Shape 367"/>
            <p:cNvSpPr/>
            <p:nvPr/>
          </p:nvSpPr>
          <p:spPr>
            <a:xfrm>
              <a:off x="40975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43925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9" name="Shape 369"/>
            <p:cNvSpPr/>
            <p:nvPr/>
          </p:nvSpPr>
          <p:spPr>
            <a:xfrm>
              <a:off x="50629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>
              <a:off x="45534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40438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2572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3" name="Shape 373"/>
            <p:cNvSpPr/>
            <p:nvPr/>
          </p:nvSpPr>
          <p:spPr>
            <a:xfrm>
              <a:off x="35935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31857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29175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27298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24206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16571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79" name="Shape 379"/>
            <p:cNvSpPr/>
            <p:nvPr/>
          </p:nvSpPr>
          <p:spPr>
            <a:xfrm>
              <a:off x="11476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0" name="Shape 380"/>
            <p:cNvSpPr/>
            <p:nvPr/>
          </p:nvSpPr>
          <p:spPr>
            <a:xfrm>
              <a:off x="3967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1" name="Shape 381"/>
            <p:cNvSpPr/>
            <p:nvPr/>
          </p:nvSpPr>
          <p:spPr>
            <a:xfrm>
              <a:off x="12817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2" name="Shape 382"/>
            <p:cNvSpPr/>
            <p:nvPr/>
          </p:nvSpPr>
          <p:spPr>
            <a:xfrm>
              <a:off x="16571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3" name="Shape 383"/>
            <p:cNvSpPr/>
            <p:nvPr/>
          </p:nvSpPr>
          <p:spPr>
            <a:xfrm>
              <a:off x="6112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4" name="Shape 384"/>
            <p:cNvSpPr/>
            <p:nvPr/>
          </p:nvSpPr>
          <p:spPr>
            <a:xfrm>
              <a:off x="40438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5" name="Shape 385"/>
            <p:cNvSpPr/>
            <p:nvPr/>
          </p:nvSpPr>
          <p:spPr>
            <a:xfrm>
              <a:off x="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20862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388" name="Shape 388"/>
          <p:cNvSpPr txBox="1"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What is the </a:t>
            </a:r>
            <a:r>
              <a:rPr b="1">
                <a:solidFill>
                  <a:srgbClr val="78AAD6"/>
                </a:solidFill>
              </a:rPr>
              <a:t>model function</a:t>
            </a:r>
            <a:r>
              <a:t>?</a:t>
            </a:r>
          </a:p>
        </p:txBody>
      </p:sp>
      <p:sp>
        <p:nvSpPr>
          <p:cNvPr id="390" name="Shape 390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1" name="Shape 391"/>
          <p:cNvSpPr txBox="1"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Shape 193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Help Me</a:t>
            </a:r>
          </a:p>
        </p:txBody>
      </p:sp>
      <p:sp>
        <p:nvSpPr>
          <p:cNvPr id="1935" name="Shape 1935"/>
          <p:cNvSpPr txBox="1"/>
          <p:nvPr>
            <p:ph type="body" sz="half" idx="4294967295"/>
          </p:nvPr>
        </p:nvSpPr>
        <p:spPr>
          <a:xfrm>
            <a:off x="4720978" y="3307065"/>
            <a:ext cx="14942044" cy="600967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Help me add the predictions of </a:t>
            </a:r>
            <a:r>
              <a:rPr b="1"/>
              <a:t>mod_ehs</a:t>
            </a:r>
            <a:r>
              <a:t> and then visualize the results</a:t>
            </a:r>
          </a:p>
        </p:txBody>
      </p:sp>
      <p:sp>
        <p:nvSpPr>
          <p:cNvPr id="1936" name="Shape 193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39" name="Shape 1939"/>
          <p:cNvSpPr/>
          <p:nvPr/>
        </p:nvSpPr>
        <p:spPr>
          <a:xfrm>
            <a:off x="753799" y="535463"/>
            <a:ext cx="22876402" cy="51199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40" name="Shape 1940"/>
          <p:cNvSpPr txBox="1"/>
          <p:nvPr/>
        </p:nvSpPr>
        <p:spPr>
          <a:xfrm>
            <a:off x="897357" y="537141"/>
            <a:ext cx="22589286" cy="490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add_predictions(mod_ehs) %&gt;% 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ggplot(mapping = aes(x = height, y = pred, color = sex)) +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  geom_line() +</a:t>
            </a:r>
          </a:p>
          <a:p>
            <a:pPr algn="l" defTabSz="560831">
              <a:spcBef>
                <a:spcPts val="1400"/>
              </a:spcBef>
              <a:defRPr sz="4800">
                <a:latin typeface="Monaco"/>
                <a:ea typeface="Monaco"/>
                <a:cs typeface="Monaco"/>
                <a:sym typeface="Monaco"/>
              </a:defRPr>
            </a:pPr>
            <a:r>
              <a:t>    facet_wrap(~ education)</a:t>
            </a:r>
          </a:p>
        </p:txBody>
      </p:sp>
      <p:pic>
        <p:nvPicPr>
          <p:cNvPr id="1941" name="Rplot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6394" y="6221419"/>
            <a:ext cx="11231211" cy="7300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" name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0773" y="138035"/>
            <a:ext cx="20922453" cy="1359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4" name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Rplot0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4859" y="5231263"/>
            <a:ext cx="21554355" cy="8673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7" name="broo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48" name="Shape 1948"/>
          <p:cNvSpPr/>
          <p:nvPr/>
        </p:nvSpPr>
        <p:spPr>
          <a:xfrm>
            <a:off x="753799" y="535463"/>
            <a:ext cx="22876402" cy="40992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49" name="Shape 1949"/>
          <p:cNvSpPr txBox="1"/>
          <p:nvPr/>
        </p:nvSpPr>
        <p:spPr>
          <a:xfrm>
            <a:off x="897357" y="537141"/>
            <a:ext cx="22589286" cy="5293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add_residuals(mod_ehs) </a:t>
            </a:r>
            <a:r>
              <a:t>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geom_histogram(aes(resid))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roup 1993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1951" name="Shape 1951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8" name="Shape 1958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6" name="Shape 1966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7" name="Shape 1967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8" name="Shape 1968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69" name="Shape 1969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0" name="Shape 1970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2" name="Shape 1972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4" name="Shape 1974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2" name="Shape 1982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3" name="Shape 1983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4" name="Shape 1984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7" name="Shape 1987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2" name="Shape 1992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1994" name="Shape 1994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spread_residuals()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Adds residuals for multiple models, each in their own column.</a:t>
            </a:r>
          </a:p>
        </p:txBody>
      </p:sp>
      <p:sp>
        <p:nvSpPr>
          <p:cNvPr id="1996" name="Shape 1996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97" name="Shape 1997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spread_residuals(</a:t>
            </a:r>
            <a:r>
              <a:rPr>
                <a:solidFill>
                  <a:schemeClr val="accent1"/>
                </a:solidFill>
              </a:rPr>
              <a:t>data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…</a:t>
            </a:r>
            <a:r>
              <a:t>)</a:t>
            </a:r>
          </a:p>
        </p:txBody>
      </p:sp>
      <p:sp>
        <p:nvSpPr>
          <p:cNvPr id="1998" name="Shape 1998"/>
          <p:cNvSpPr/>
          <p:nvPr/>
        </p:nvSpPr>
        <p:spPr>
          <a:xfrm>
            <a:off x="6656849" y="7692589"/>
            <a:ext cx="9349185" cy="4184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402" y="6195"/>
                </a:lnTo>
                <a:cubicBezTo>
                  <a:pt x="11223" y="5601"/>
                  <a:pt x="10919" y="5212"/>
                  <a:pt x="10574" y="5212"/>
                </a:cubicBezTo>
                <a:lnTo>
                  <a:pt x="999" y="5212"/>
                </a:lnTo>
                <a:cubicBezTo>
                  <a:pt x="447" y="5212"/>
                  <a:pt x="0" y="6210"/>
                  <a:pt x="0" y="7442"/>
                </a:cubicBezTo>
                <a:lnTo>
                  <a:pt x="0" y="19369"/>
                </a:lnTo>
                <a:cubicBezTo>
                  <a:pt x="0" y="20601"/>
                  <a:pt x="447" y="21600"/>
                  <a:pt x="999" y="21600"/>
                </a:cubicBezTo>
                <a:lnTo>
                  <a:pt x="10574" y="21600"/>
                </a:lnTo>
                <a:cubicBezTo>
                  <a:pt x="11125" y="21600"/>
                  <a:pt x="11573" y="20601"/>
                  <a:pt x="11573" y="19369"/>
                </a:cubicBezTo>
                <a:lnTo>
                  <a:pt x="11573" y="7457"/>
                </a:lnTo>
                <a:lnTo>
                  <a:pt x="2160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Adds residuals from each of these models</a:t>
            </a:r>
          </a:p>
        </p:txBody>
      </p:sp>
      <p:sp>
        <p:nvSpPr>
          <p:cNvPr id="1999" name="Shape 1999"/>
          <p:cNvSpPr/>
          <p:nvPr/>
        </p:nvSpPr>
        <p:spPr>
          <a:xfrm>
            <a:off x="12051441" y="7627104"/>
            <a:ext cx="5675710" cy="4250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46" y="0"/>
                </a:moveTo>
                <a:lnTo>
                  <a:pt x="9062" y="5464"/>
                </a:lnTo>
                <a:lnTo>
                  <a:pt x="1645" y="5464"/>
                </a:lnTo>
                <a:cubicBezTo>
                  <a:pt x="736" y="5464"/>
                  <a:pt x="0" y="6447"/>
                  <a:pt x="0" y="7661"/>
                </a:cubicBezTo>
                <a:lnTo>
                  <a:pt x="0" y="19403"/>
                </a:lnTo>
                <a:cubicBezTo>
                  <a:pt x="0" y="20617"/>
                  <a:pt x="736" y="21600"/>
                  <a:pt x="1645" y="21600"/>
                </a:cubicBezTo>
                <a:lnTo>
                  <a:pt x="19955" y="21600"/>
                </a:lnTo>
                <a:cubicBezTo>
                  <a:pt x="20864" y="21600"/>
                  <a:pt x="21600" y="20617"/>
                  <a:pt x="21600" y="19403"/>
                </a:cubicBezTo>
                <a:lnTo>
                  <a:pt x="21600" y="7661"/>
                </a:lnTo>
                <a:cubicBezTo>
                  <a:pt x="21600" y="6447"/>
                  <a:pt x="20864" y="5464"/>
                  <a:pt x="19955" y="5464"/>
                </a:cubicBezTo>
                <a:lnTo>
                  <a:pt x="10029" y="5464"/>
                </a:lnTo>
                <a:lnTo>
                  <a:pt x="954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the cases in this data frame</a:t>
            </a:r>
          </a:p>
        </p:txBody>
      </p:sp>
      <p:sp>
        <p:nvSpPr>
          <p:cNvPr id="2000" name="Shape 200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Screen Shot 2019-05-05 at 5.38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065" y="4032024"/>
            <a:ext cx="21673870" cy="8863018"/>
          </a:xfrm>
          <a:prstGeom prst="rect">
            <a:avLst/>
          </a:prstGeom>
          <a:ln w="12700">
            <a:miter lim="400000"/>
          </a:ln>
        </p:spPr>
      </p:pic>
      <p:sp>
        <p:nvSpPr>
          <p:cNvPr id="2003" name="Shape 2003"/>
          <p:cNvSpPr/>
          <p:nvPr/>
        </p:nvSpPr>
        <p:spPr>
          <a:xfrm>
            <a:off x="12630802" y="3732156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04" name="Shape 2004"/>
          <p:cNvSpPr/>
          <p:nvPr/>
        </p:nvSpPr>
        <p:spPr>
          <a:xfrm>
            <a:off x="16344768" y="3732156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05" name="Shape 2005"/>
          <p:cNvSpPr/>
          <p:nvPr/>
        </p:nvSpPr>
        <p:spPr>
          <a:xfrm>
            <a:off x="20058733" y="3732156"/>
            <a:ext cx="2861048" cy="1574801"/>
          </a:xfrm>
          <a:prstGeom prst="ellipse">
            <a:avLst/>
          </a:prstGeom>
          <a:ln w="2032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2048" name="Group 2048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006" name="Shape 2006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0" name="Shape 2010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1" name="Shape 2011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4" name="Shape 2014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8" name="Shape 2018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6" name="Shape 2026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7" name="Shape 2027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4" name="Shape 2034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3" name="Shape 2043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47" name="Shape 2047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049" name="Shape 2049"/>
          <p:cNvSpPr/>
          <p:nvPr/>
        </p:nvSpPr>
        <p:spPr>
          <a:xfrm>
            <a:off x="2060920" y="518141"/>
            <a:ext cx="18018199" cy="2791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0" name="Shape 2050"/>
          <p:cNvSpPr txBox="1"/>
          <p:nvPr/>
        </p:nvSpPr>
        <p:spPr>
          <a:xfrm>
            <a:off x="2204477" y="888119"/>
            <a:ext cx="17556990" cy="2165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spread_residuals(mod_h, mod_eh, mod_ehs)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4" grpId="2"/>
      <p:bldP build="whole" bldLvl="1" animBg="1" rev="0" advAuto="0" spid="2005" grpId="3"/>
      <p:bldP build="whole" bldLvl="1" animBg="1" rev="0" advAuto="0" spid="2003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4" name="Group 2094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052" name="Shape 2052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3" name="Shape 2053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4" name="Shape 2054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8" name="Shape 2058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9" name="Shape 2059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3" name="Shape 2063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4" name="Shape 2064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7" name="Shape 2067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8" name="Shape 2068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69" name="Shape 2069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0" name="Shape 2070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1" name="Shape 2071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2" name="Shape 2072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2" name="Shape 2082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3" name="Shape 2083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4" name="Shape 2084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5" name="Shape 2085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1" name="Shape 2091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3" name="Shape 2093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095" name="Shape 2095"/>
          <p:cNvSpPr txBox="1"/>
          <p:nvPr/>
        </p:nvSpPr>
        <p:spPr>
          <a:xfrm>
            <a:off x="4007752" y="183876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gather_residuals()</a:t>
            </a:r>
          </a:p>
        </p:txBody>
      </p:sp>
      <p:sp>
        <p:nvSpPr>
          <p:cNvPr id="2096" name="Shape 2096"/>
          <p:cNvSpPr txBox="1"/>
          <p:nvPr/>
        </p:nvSpPr>
        <p:spPr>
          <a:xfrm>
            <a:off x="4812076" y="4093107"/>
            <a:ext cx="14914689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Adds residuals for multiple models as a pair of key:value columns (model:resid)</a:t>
            </a:r>
          </a:p>
        </p:txBody>
      </p:sp>
      <p:sp>
        <p:nvSpPr>
          <p:cNvPr id="2097" name="Shape 2097"/>
          <p:cNvSpPr/>
          <p:nvPr/>
        </p:nvSpPr>
        <p:spPr>
          <a:xfrm>
            <a:off x="4813493" y="6418810"/>
            <a:ext cx="14791231" cy="155451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8" name="Shape 2098"/>
          <p:cNvSpPr txBox="1"/>
          <p:nvPr/>
        </p:nvSpPr>
        <p:spPr>
          <a:xfrm>
            <a:off x="6802987" y="6740214"/>
            <a:ext cx="10927934" cy="1006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gather_residuals(</a:t>
            </a:r>
            <a:r>
              <a:rPr>
                <a:solidFill>
                  <a:schemeClr val="accent1"/>
                </a:solidFill>
              </a:rPr>
              <a:t>data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…</a:t>
            </a:r>
            <a:r>
              <a:t>)</a:t>
            </a:r>
          </a:p>
        </p:txBody>
      </p:sp>
      <p:sp>
        <p:nvSpPr>
          <p:cNvPr id="2099" name="Shape 2099"/>
          <p:cNvSpPr/>
          <p:nvPr/>
        </p:nvSpPr>
        <p:spPr>
          <a:xfrm>
            <a:off x="6656849" y="7629486"/>
            <a:ext cx="9000332" cy="424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1821" y="6365"/>
                </a:lnTo>
                <a:cubicBezTo>
                  <a:pt x="11632" y="5816"/>
                  <a:pt x="11329" y="5455"/>
                  <a:pt x="10984" y="5455"/>
                </a:cubicBezTo>
                <a:lnTo>
                  <a:pt x="1037" y="5455"/>
                </a:lnTo>
                <a:cubicBezTo>
                  <a:pt x="464" y="5455"/>
                  <a:pt x="0" y="6439"/>
                  <a:pt x="0" y="7653"/>
                </a:cubicBezTo>
                <a:lnTo>
                  <a:pt x="0" y="19402"/>
                </a:lnTo>
                <a:cubicBezTo>
                  <a:pt x="0" y="20616"/>
                  <a:pt x="464" y="21600"/>
                  <a:pt x="1037" y="21600"/>
                </a:cubicBezTo>
                <a:lnTo>
                  <a:pt x="10984" y="21600"/>
                </a:lnTo>
                <a:cubicBezTo>
                  <a:pt x="11557" y="21600"/>
                  <a:pt x="12021" y="20616"/>
                  <a:pt x="12021" y="19402"/>
                </a:cubicBezTo>
                <a:lnTo>
                  <a:pt x="12021" y="7653"/>
                </a:lnTo>
                <a:cubicBezTo>
                  <a:pt x="12021" y="7632"/>
                  <a:pt x="12018" y="7613"/>
                  <a:pt x="12018" y="759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Adds residuals from each of these models</a:t>
            </a:r>
          </a:p>
        </p:txBody>
      </p:sp>
      <p:sp>
        <p:nvSpPr>
          <p:cNvPr id="2100" name="Shape 2100"/>
          <p:cNvSpPr/>
          <p:nvPr/>
        </p:nvSpPr>
        <p:spPr>
          <a:xfrm>
            <a:off x="12051441" y="7627104"/>
            <a:ext cx="5675710" cy="4250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546" y="0"/>
                </a:moveTo>
                <a:lnTo>
                  <a:pt x="9062" y="5464"/>
                </a:lnTo>
                <a:lnTo>
                  <a:pt x="1645" y="5464"/>
                </a:lnTo>
                <a:cubicBezTo>
                  <a:pt x="736" y="5464"/>
                  <a:pt x="0" y="6447"/>
                  <a:pt x="0" y="7661"/>
                </a:cubicBezTo>
                <a:lnTo>
                  <a:pt x="0" y="19403"/>
                </a:lnTo>
                <a:cubicBezTo>
                  <a:pt x="0" y="20617"/>
                  <a:pt x="736" y="21600"/>
                  <a:pt x="1645" y="21600"/>
                </a:cubicBezTo>
                <a:lnTo>
                  <a:pt x="19955" y="21600"/>
                </a:lnTo>
                <a:cubicBezTo>
                  <a:pt x="20864" y="21600"/>
                  <a:pt x="21600" y="20617"/>
                  <a:pt x="21600" y="19403"/>
                </a:cubicBezTo>
                <a:lnTo>
                  <a:pt x="21600" y="7661"/>
                </a:lnTo>
                <a:cubicBezTo>
                  <a:pt x="21600" y="6447"/>
                  <a:pt x="20864" y="5464"/>
                  <a:pt x="19955" y="5464"/>
                </a:cubicBezTo>
                <a:lnTo>
                  <a:pt x="10029" y="5464"/>
                </a:lnTo>
                <a:lnTo>
                  <a:pt x="954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 the cases in this data frame </a:t>
            </a:r>
            <a:r>
              <a:rPr b="0"/>
              <a:t>(duplicating rows as necessary)</a:t>
            </a:r>
          </a:p>
        </p:txBody>
      </p:sp>
      <p:sp>
        <p:nvSpPr>
          <p:cNvPr id="2101" name="Shape 210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roup 2145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103" name="Shape 2103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0" name="Shape 2110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2" name="Shape 2112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7" name="Shape 2117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8" name="Shape 2118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19" name="Shape 2119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0" name="Shape 2120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1" name="Shape 2121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2" name="Shape 2122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5" name="Shape 2125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6" name="Shape 2126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7" name="Shape 2127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0" name="Shape 2130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6" name="Shape 2136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8" name="Shape 2138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39" name="Shape 2139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1" name="Shape 2141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44" name="Shape 2144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146" name="Shape 2146"/>
          <p:cNvSpPr/>
          <p:nvPr/>
        </p:nvSpPr>
        <p:spPr>
          <a:xfrm>
            <a:off x="652283" y="566715"/>
            <a:ext cx="18018199" cy="279123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7" name="Shape 2147"/>
          <p:cNvSpPr txBox="1"/>
          <p:nvPr/>
        </p:nvSpPr>
        <p:spPr>
          <a:xfrm>
            <a:off x="795840" y="936692"/>
            <a:ext cx="17556990" cy="2165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gather_residuals(</a:t>
            </a:r>
            <a:r>
              <a:t>mod_h, mod_eh, mod_ehs</a:t>
            </a:r>
            <a:r>
              <a:rPr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2148" name="Screen Shot 2019-05-05 at 5.41.59 PM.png"/>
          <p:cNvPicPr>
            <a:picLocks noChangeAspect="1"/>
          </p:cNvPicPr>
          <p:nvPr/>
        </p:nvPicPr>
        <p:blipFill>
          <a:blip r:embed="rId2">
            <a:extLst/>
          </a:blip>
          <a:srcRect l="0" t="6097" r="0" b="0"/>
          <a:stretch>
            <a:fillRect/>
          </a:stretch>
        </p:blipFill>
        <p:spPr>
          <a:xfrm>
            <a:off x="1487564" y="4148110"/>
            <a:ext cx="20675334" cy="114222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52" name="Group 2152"/>
          <p:cNvGrpSpPr/>
          <p:nvPr/>
        </p:nvGrpSpPr>
        <p:grpSpPr>
          <a:xfrm>
            <a:off x="13569746" y="5508409"/>
            <a:ext cx="2500680" cy="2656109"/>
            <a:chOff x="0" y="0"/>
            <a:chExt cx="2500678" cy="2656107"/>
          </a:xfrm>
        </p:grpSpPr>
        <p:sp>
          <p:nvSpPr>
            <p:cNvPr id="2149" name="Shape 2149"/>
            <p:cNvSpPr/>
            <p:nvPr/>
          </p:nvSpPr>
          <p:spPr>
            <a:xfrm>
              <a:off x="0" y="0"/>
              <a:ext cx="2500679" cy="896251"/>
            </a:xfrm>
            <a:prstGeom prst="roundRect">
              <a:avLst>
                <a:gd name="adj" fmla="val 50000"/>
              </a:avLst>
            </a:prstGeom>
            <a:noFill/>
            <a:ln w="203200" cap="flat">
              <a:solidFill>
                <a:srgbClr val="2B64B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0" y="888765"/>
              <a:ext cx="2500679" cy="896251"/>
            </a:xfrm>
            <a:prstGeom prst="roundRect">
              <a:avLst>
                <a:gd name="adj" fmla="val 50000"/>
              </a:avLst>
            </a:prstGeom>
            <a:noFill/>
            <a:ln w="203200" cap="flat">
              <a:solidFill>
                <a:srgbClr val="2B64B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0" y="1759857"/>
              <a:ext cx="2500679" cy="896251"/>
            </a:xfrm>
            <a:prstGeom prst="roundRect">
              <a:avLst>
                <a:gd name="adj" fmla="val 50000"/>
              </a:avLst>
            </a:prstGeom>
            <a:noFill/>
            <a:ln w="203200" cap="flat">
              <a:solidFill>
                <a:srgbClr val="2B64B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2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/>
          <p:nvPr>
            <p:ph type="title" idx="4294967295"/>
          </p:nvPr>
        </p:nvSpPr>
        <p:spPr>
          <a:xfrm>
            <a:off x="4833937" y="-269651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2155" name="Shape 2155"/>
          <p:cNvSpPr txBox="1"/>
          <p:nvPr>
            <p:ph type="body" sz="quarter" idx="4294967295"/>
          </p:nvPr>
        </p:nvSpPr>
        <p:spPr>
          <a:xfrm>
            <a:off x="3636051" y="2355333"/>
            <a:ext cx="17111898" cy="254681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Complete the code skeleton: use </a:t>
            </a:r>
            <a:r>
              <a:rPr b="1"/>
              <a:t>gather_residuals</a:t>
            </a:r>
            <a:r>
              <a:t> to make the plot below.</a:t>
            </a:r>
          </a:p>
        </p:txBody>
      </p:sp>
      <p:pic>
        <p:nvPicPr>
          <p:cNvPr id="2156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2157" name="Screen Shot 2019-05-05 at 6.06.24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44803" y="5212481"/>
            <a:ext cx="14315474" cy="7141054"/>
          </a:xfrm>
          <a:prstGeom prst="rect">
            <a:avLst/>
          </a:prstGeom>
          <a:ln w="12700">
            <a:miter lim="400000"/>
          </a:ln>
        </p:spPr>
      </p:pic>
      <p:sp>
        <p:nvSpPr>
          <p:cNvPr id="2158" name="Shape 21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56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2" name="Group 2202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160" name="Shape 2160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1" name="Shape 2161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2" name="Shape 2162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3" name="Shape 2163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5" name="Shape 2165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6" name="Shape 2166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2" name="Shape 2172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3" name="Shape 2173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79" name="Shape 2179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0" name="Shape 2180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1" name="Shape 2181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2" name="Shape 2182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3" name="Shape 2183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4" name="Shape 2184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5" name="Shape 2185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6" name="Shape 2186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8" name="Shape 2188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89" name="Shape 2189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0" name="Shape 2190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199" name="Shape 2199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1" name="Shape 2201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203" name="Shape 2203"/>
          <p:cNvSpPr/>
          <p:nvPr/>
        </p:nvSpPr>
        <p:spPr>
          <a:xfrm>
            <a:off x="128909" y="363536"/>
            <a:ext cx="24035624" cy="60216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04" name="Shape 2204"/>
          <p:cNvSpPr txBox="1"/>
          <p:nvPr/>
        </p:nvSpPr>
        <p:spPr>
          <a:xfrm>
            <a:off x="272467" y="733513"/>
            <a:ext cx="23988974" cy="544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wages %&gt;%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gather_residuals(mod_h, mod_eh, mod_ehs) %&gt;%    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geom_histogram(aes(resid)) +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facet_grid(model ~ .)</a:t>
            </a:r>
          </a:p>
        </p:txBody>
      </p:sp>
      <p:pic>
        <p:nvPicPr>
          <p:cNvPr id="2205" name="Screen Shot 2019-05-05 at 6.06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8984" y="6503143"/>
            <a:ext cx="14315475" cy="7141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17247768" y="978083"/>
            <a:ext cx="5514414" cy="12423359"/>
          </a:xfrm>
          <a:prstGeom prst="rect">
            <a:avLst/>
          </a:prstGeom>
          <a:solidFill>
            <a:srgbClr val="A6AAA9">
              <a:alpha val="48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5" name="Shape 395"/>
          <p:cNvSpPr/>
          <p:nvPr/>
        </p:nvSpPr>
        <p:spPr>
          <a:xfrm>
            <a:off x="16093473" y="-1175142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6" name="Shape 396"/>
          <p:cNvSpPr/>
          <p:nvPr/>
        </p:nvSpPr>
        <p:spPr>
          <a:xfrm rot="10800000">
            <a:off x="16093471" y="6286500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7" name="Shape 397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8" name="Shape 398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9" name="Shape 399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1" name="Shape 401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3" name="Shape 403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5" name="Shape 405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8" name="Shape 408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1" name="Shape 411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3" name="Shape 413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440" name="Group 440"/>
          <p:cNvGrpSpPr/>
          <p:nvPr/>
        </p:nvGrpSpPr>
        <p:grpSpPr>
          <a:xfrm>
            <a:off x="1618754" y="5121135"/>
            <a:ext cx="5331111" cy="5888331"/>
            <a:chOff x="0" y="0"/>
            <a:chExt cx="5331110" cy="5888329"/>
          </a:xfrm>
        </p:grpSpPr>
        <p:sp>
          <p:nvSpPr>
            <p:cNvPr id="419" name="Shape 419"/>
            <p:cNvSpPr/>
            <p:nvPr/>
          </p:nvSpPr>
          <p:spPr>
            <a:xfrm>
              <a:off x="50629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0" name="Shape 420"/>
            <p:cNvSpPr/>
            <p:nvPr/>
          </p:nvSpPr>
          <p:spPr>
            <a:xfrm>
              <a:off x="40975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43925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2" name="Shape 422"/>
            <p:cNvSpPr/>
            <p:nvPr/>
          </p:nvSpPr>
          <p:spPr>
            <a:xfrm>
              <a:off x="50629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3" name="Shape 423"/>
            <p:cNvSpPr/>
            <p:nvPr/>
          </p:nvSpPr>
          <p:spPr>
            <a:xfrm>
              <a:off x="45534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4" name="Shape 424"/>
            <p:cNvSpPr/>
            <p:nvPr/>
          </p:nvSpPr>
          <p:spPr>
            <a:xfrm>
              <a:off x="40438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2572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6" name="Shape 426"/>
            <p:cNvSpPr/>
            <p:nvPr/>
          </p:nvSpPr>
          <p:spPr>
            <a:xfrm>
              <a:off x="35935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1857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8" name="Shape 428"/>
            <p:cNvSpPr/>
            <p:nvPr/>
          </p:nvSpPr>
          <p:spPr>
            <a:xfrm>
              <a:off x="29175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27298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0" name="Shape 430"/>
            <p:cNvSpPr/>
            <p:nvPr/>
          </p:nvSpPr>
          <p:spPr>
            <a:xfrm>
              <a:off x="24206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1" name="Shape 431"/>
            <p:cNvSpPr/>
            <p:nvPr/>
          </p:nvSpPr>
          <p:spPr>
            <a:xfrm>
              <a:off x="16571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1476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3" name="Shape 433"/>
            <p:cNvSpPr/>
            <p:nvPr/>
          </p:nvSpPr>
          <p:spPr>
            <a:xfrm>
              <a:off x="3967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17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5" name="Shape 435"/>
            <p:cNvSpPr/>
            <p:nvPr/>
          </p:nvSpPr>
          <p:spPr>
            <a:xfrm>
              <a:off x="16571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112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40438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8" name="Shape 438"/>
            <p:cNvSpPr/>
            <p:nvPr/>
          </p:nvSpPr>
          <p:spPr>
            <a:xfrm>
              <a:off x="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9" name="Shape 439"/>
            <p:cNvSpPr/>
            <p:nvPr/>
          </p:nvSpPr>
          <p:spPr>
            <a:xfrm>
              <a:off x="20862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41" name="Shape 441"/>
          <p:cNvSpPr txBox="1"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What </a:t>
            </a:r>
            <a:r>
              <a:rPr b="1">
                <a:solidFill>
                  <a:srgbClr val="A6AAA9"/>
                </a:solidFill>
              </a:rPr>
              <a:t>uncertainty</a:t>
            </a:r>
            <a:r>
              <a:t> is associated with it?</a:t>
            </a:r>
          </a:p>
        </p:txBody>
      </p:sp>
      <p:sp>
        <p:nvSpPr>
          <p:cNvPr id="443" name="Shape 443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4" name="Shape 444"/>
          <p:cNvSpPr txBox="1"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9" name="Group 2249"/>
          <p:cNvGrpSpPr/>
          <p:nvPr/>
        </p:nvGrpSpPr>
        <p:grpSpPr>
          <a:xfrm>
            <a:off x="22450744" y="11724043"/>
            <a:ext cx="1539795" cy="1778001"/>
            <a:chOff x="119103" y="0"/>
            <a:chExt cx="1539793" cy="1778000"/>
          </a:xfrm>
        </p:grpSpPr>
        <p:sp>
          <p:nvSpPr>
            <p:cNvPr id="2207" name="Shape 2207"/>
            <p:cNvSpPr/>
            <p:nvPr/>
          </p:nvSpPr>
          <p:spPr>
            <a:xfrm>
              <a:off x="119103" y="0"/>
              <a:ext cx="1539794" cy="1778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8" name="Shape 2208"/>
            <p:cNvSpPr/>
            <p:nvPr/>
          </p:nvSpPr>
          <p:spPr>
            <a:xfrm>
              <a:off x="183152" y="73957"/>
              <a:ext cx="1411696" cy="1630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46627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0" name="Shape 2210"/>
            <p:cNvSpPr/>
            <p:nvPr/>
          </p:nvSpPr>
          <p:spPr>
            <a:xfrm>
              <a:off x="584796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584796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23644" y="586001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890557" y="83968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4" name="Shape 2214"/>
            <p:cNvSpPr/>
            <p:nvPr/>
          </p:nvSpPr>
          <p:spPr>
            <a:xfrm>
              <a:off x="703314" y="620203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5" name="Shape 2215"/>
            <p:cNvSpPr/>
            <p:nvPr/>
          </p:nvSpPr>
          <p:spPr>
            <a:xfrm>
              <a:off x="864584" y="13796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23644" y="92217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360572" y="77948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8" name="Shape 2218"/>
            <p:cNvSpPr/>
            <p:nvPr/>
          </p:nvSpPr>
          <p:spPr>
            <a:xfrm>
              <a:off x="466279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19" name="Shape 2219"/>
            <p:cNvSpPr/>
            <p:nvPr/>
          </p:nvSpPr>
          <p:spPr>
            <a:xfrm>
              <a:off x="487778" y="81268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203690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1" name="Shape 2221"/>
            <p:cNvSpPr/>
            <p:nvPr/>
          </p:nvSpPr>
          <p:spPr>
            <a:xfrm>
              <a:off x="279036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2" name="Shape 2222"/>
            <p:cNvSpPr/>
            <p:nvPr/>
          </p:nvSpPr>
          <p:spPr>
            <a:xfrm>
              <a:off x="360572" y="101050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3" name="Shape 2223"/>
            <p:cNvSpPr/>
            <p:nvPr/>
          </p:nvSpPr>
          <p:spPr>
            <a:xfrm>
              <a:off x="1012955" y="839687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917736" y="55526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939869" y="620203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951709" y="31065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768252" y="93877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1051826" y="598567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864584" y="379083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0" name="Shape 2230"/>
            <p:cNvSpPr/>
            <p:nvPr/>
          </p:nvSpPr>
          <p:spPr>
            <a:xfrm>
              <a:off x="627548" y="697654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1" name="Shape 2231"/>
            <p:cNvSpPr/>
            <p:nvPr/>
          </p:nvSpPr>
          <p:spPr>
            <a:xfrm>
              <a:off x="996263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2" name="Shape 2232"/>
            <p:cNvSpPr/>
            <p:nvPr/>
          </p:nvSpPr>
          <p:spPr>
            <a:xfrm>
              <a:off x="809021" y="751210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253777" y="93877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821831" y="52792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5" name="Shape 2235"/>
            <p:cNvSpPr/>
            <p:nvPr/>
          </p:nvSpPr>
          <p:spPr>
            <a:xfrm>
              <a:off x="949037" y="561116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1457523" y="719127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1270280" y="499643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788731" y="967544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1237180" y="939265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976696" y="643741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772761" y="55526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2" name="Shape 2242"/>
            <p:cNvSpPr/>
            <p:nvPr/>
          </p:nvSpPr>
          <p:spPr>
            <a:xfrm>
              <a:off x="752471" y="771598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3" name="Shape 2243"/>
            <p:cNvSpPr/>
            <p:nvPr/>
          </p:nvSpPr>
          <p:spPr>
            <a:xfrm>
              <a:off x="939869" y="741194"/>
              <a:ext cx="98625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4" name="Shape 2244"/>
            <p:cNvSpPr/>
            <p:nvPr/>
          </p:nvSpPr>
          <p:spPr>
            <a:xfrm>
              <a:off x="1289016" y="687282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1064792" y="815139"/>
              <a:ext cx="98626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6" name="Shape 2246"/>
            <p:cNvSpPr/>
            <p:nvPr/>
          </p:nvSpPr>
          <p:spPr>
            <a:xfrm>
              <a:off x="253777" y="550257"/>
              <a:ext cx="98625" cy="9862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7" name="Shape 2247"/>
            <p:cNvSpPr/>
            <p:nvPr/>
          </p:nvSpPr>
          <p:spPr>
            <a:xfrm>
              <a:off x="192940" y="970694"/>
              <a:ext cx="98626" cy="9862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48" name="Shape 2248"/>
            <p:cNvSpPr txBox="1"/>
            <p:nvPr/>
          </p:nvSpPr>
          <p:spPr>
            <a:xfrm>
              <a:off x="413238" y="1037993"/>
              <a:ext cx="951524" cy="372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250" name="Shape 2250"/>
          <p:cNvSpPr txBox="1"/>
          <p:nvPr/>
        </p:nvSpPr>
        <p:spPr>
          <a:xfrm>
            <a:off x="4007752" y="1149238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Predications</a:t>
            </a:r>
          </a:p>
        </p:txBody>
      </p:sp>
      <p:sp>
        <p:nvSpPr>
          <p:cNvPr id="2251" name="Shape 2251"/>
          <p:cNvSpPr txBox="1"/>
          <p:nvPr/>
        </p:nvSpPr>
        <p:spPr>
          <a:xfrm>
            <a:off x="2990766" y="2853541"/>
            <a:ext cx="18092771" cy="2498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Modelr provides the equivalent functions for predictions</a:t>
            </a:r>
          </a:p>
        </p:txBody>
      </p:sp>
      <p:sp>
        <p:nvSpPr>
          <p:cNvPr id="2252" name="Shape 2252"/>
          <p:cNvSpPr txBox="1"/>
          <p:nvPr/>
        </p:nvSpPr>
        <p:spPr>
          <a:xfrm>
            <a:off x="3287198" y="5354746"/>
            <a:ext cx="7903930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add_predictions()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spread_predictions()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407AAA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gather_predictions()</a:t>
            </a:r>
          </a:p>
        </p:txBody>
      </p:sp>
      <p:sp>
        <p:nvSpPr>
          <p:cNvPr id="2253" name="Shape 2253"/>
          <p:cNvSpPr txBox="1"/>
          <p:nvPr/>
        </p:nvSpPr>
        <p:spPr>
          <a:xfrm>
            <a:off x="13319872" y="5354746"/>
            <a:ext cx="7903929" cy="3006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add_residuals()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spread_residuals()</a:t>
            </a:r>
          </a:p>
          <a:p>
            <a:pPr algn="l">
              <a:spcBef>
                <a:spcPts val="1500"/>
              </a:spcBef>
              <a:defRPr sz="5000">
                <a:solidFill>
                  <a:srgbClr val="78A77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gather_residuals()</a:t>
            </a:r>
          </a:p>
        </p:txBody>
      </p:sp>
      <p:sp>
        <p:nvSpPr>
          <p:cNvPr id="2254" name="Shape 2254"/>
          <p:cNvSpPr/>
          <p:nvPr/>
        </p:nvSpPr>
        <p:spPr>
          <a:xfrm>
            <a:off x="10343088" y="5870325"/>
            <a:ext cx="258306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55" name="Shape 2255"/>
          <p:cNvSpPr/>
          <p:nvPr/>
        </p:nvSpPr>
        <p:spPr>
          <a:xfrm>
            <a:off x="11148151" y="6839174"/>
            <a:ext cx="17780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56" name="Shape 2256"/>
          <p:cNvSpPr/>
          <p:nvPr/>
        </p:nvSpPr>
        <p:spPr>
          <a:xfrm>
            <a:off x="11280048" y="7896474"/>
            <a:ext cx="164610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57" name="Shape 225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Shape 2259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Recap</a:t>
            </a:r>
          </a:p>
        </p:txBody>
      </p:sp>
      <p:sp>
        <p:nvSpPr>
          <p:cNvPr id="2260" name="Shape 2260"/>
          <p:cNvSpPr txBox="1"/>
          <p:nvPr/>
        </p:nvSpPr>
        <p:spPr>
          <a:xfrm>
            <a:off x="5809798" y="3076065"/>
            <a:ext cx="14870394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</a:rPr>
              <a:t>glance()</a:t>
            </a:r>
            <a:r>
              <a:t>, </a:t>
            </a:r>
            <a:r>
              <a:rPr b="1">
                <a:solidFill>
                  <a:srgbClr val="78AAD6"/>
                </a:solidFill>
              </a:rPr>
              <a:t>tidy()</a:t>
            </a:r>
            <a:r>
              <a:t>, and </a:t>
            </a:r>
            <a:r>
              <a:rPr b="1">
                <a:solidFill>
                  <a:srgbClr val="78AAD6"/>
                </a:solidFill>
              </a:rPr>
              <a:t>augment()</a:t>
            </a:r>
            <a:r>
              <a:t> to return model values in a data frame.</a:t>
            </a:r>
          </a:p>
        </p:txBody>
      </p:sp>
      <p:sp>
        <p:nvSpPr>
          <p:cNvPr id="2261" name="Shape 2261"/>
          <p:cNvSpPr txBox="1"/>
          <p:nvPr/>
        </p:nvSpPr>
        <p:spPr>
          <a:xfrm>
            <a:off x="5809798" y="6086520"/>
            <a:ext cx="16010946" cy="3194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Use </a:t>
            </a:r>
            <a:r>
              <a:rPr b="1">
                <a:solidFill>
                  <a:srgbClr val="8FB270"/>
                </a:solidFill>
              </a:rPr>
              <a:t>add_predictions()</a:t>
            </a:r>
            <a:r>
              <a:t> or </a:t>
            </a:r>
            <a:r>
              <a:rPr b="1">
                <a:solidFill>
                  <a:srgbClr val="92B573"/>
                </a:solidFill>
              </a:rPr>
              <a:t>gather_predictions()</a:t>
            </a:r>
            <a:r>
              <a:t> or </a:t>
            </a:r>
            <a:r>
              <a:rPr b="1">
                <a:solidFill>
                  <a:srgbClr val="93B675"/>
                </a:solidFill>
              </a:rPr>
              <a:t>spread_predictions()</a:t>
            </a:r>
            <a:r>
              <a:t> to visualize predictions.</a:t>
            </a:r>
          </a:p>
        </p:txBody>
      </p:sp>
      <p:sp>
        <p:nvSpPr>
          <p:cNvPr id="2262" name="Shape 2262"/>
          <p:cNvSpPr txBox="1"/>
          <p:nvPr/>
        </p:nvSpPr>
        <p:spPr>
          <a:xfrm>
            <a:off x="5809798" y="9096974"/>
            <a:ext cx="15575833" cy="3194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Use </a:t>
            </a:r>
            <a:r>
              <a:rPr b="1">
                <a:solidFill>
                  <a:srgbClr val="919191"/>
                </a:solidFill>
              </a:rPr>
              <a:t>add_residuals()</a:t>
            </a:r>
            <a:r>
              <a:t> or </a:t>
            </a:r>
            <a:r>
              <a:rPr b="1">
                <a:solidFill>
                  <a:srgbClr val="919191"/>
                </a:solidFill>
              </a:rPr>
              <a:t>gather_residuals()</a:t>
            </a:r>
            <a:r>
              <a:t> or </a:t>
            </a:r>
            <a:r>
              <a:rPr b="1">
                <a:solidFill>
                  <a:srgbClr val="919191"/>
                </a:solidFill>
              </a:rPr>
              <a:t>spread_residuals()</a:t>
            </a:r>
            <a:r>
              <a:t> to visualize residuals.</a:t>
            </a:r>
          </a:p>
        </p:txBody>
      </p:sp>
      <p:grpSp>
        <p:nvGrpSpPr>
          <p:cNvPr id="2305" name="Group 2305"/>
          <p:cNvGrpSpPr/>
          <p:nvPr/>
        </p:nvGrpSpPr>
        <p:grpSpPr>
          <a:xfrm>
            <a:off x="2733035" y="9426940"/>
            <a:ext cx="2194934" cy="2534491"/>
            <a:chOff x="169778" y="0"/>
            <a:chExt cx="2194933" cy="2534490"/>
          </a:xfrm>
        </p:grpSpPr>
        <p:sp>
          <p:nvSpPr>
            <p:cNvPr id="2263" name="Shape 2263"/>
            <p:cNvSpPr/>
            <p:nvPr/>
          </p:nvSpPr>
          <p:spPr>
            <a:xfrm>
              <a:off x="169778" y="0"/>
              <a:ext cx="2194934" cy="25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4" name="Shape 2264"/>
            <p:cNvSpPr/>
            <p:nvPr/>
          </p:nvSpPr>
          <p:spPr>
            <a:xfrm>
              <a:off x="261078" y="105424"/>
              <a:ext cx="2012334" cy="232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664668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833612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833612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746441" y="835329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1269465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1002555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1232441" y="19666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2" name="Shape 2272"/>
            <p:cNvSpPr/>
            <p:nvPr/>
          </p:nvSpPr>
          <p:spPr>
            <a:xfrm>
              <a:off x="746441" y="131453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3" name="Shape 2273"/>
            <p:cNvSpPr/>
            <p:nvPr/>
          </p:nvSpPr>
          <p:spPr>
            <a:xfrm>
              <a:off x="513986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4" name="Shape 2274"/>
            <p:cNvSpPr/>
            <p:nvPr/>
          </p:nvSpPr>
          <p:spPr>
            <a:xfrm>
              <a:off x="664668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5" name="Shape 2275"/>
            <p:cNvSpPr/>
            <p:nvPr/>
          </p:nvSpPr>
          <p:spPr>
            <a:xfrm>
              <a:off x="695314" y="115845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6" name="Shape 2276"/>
            <p:cNvSpPr/>
            <p:nvPr/>
          </p:nvSpPr>
          <p:spPr>
            <a:xfrm>
              <a:off x="290354" y="105655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7" name="Shape 2277"/>
            <p:cNvSpPr/>
            <p:nvPr/>
          </p:nvSpPr>
          <p:spPr>
            <a:xfrm>
              <a:off x="397759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513986" y="14404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79" name="Shape 2279"/>
            <p:cNvSpPr/>
            <p:nvPr/>
          </p:nvSpPr>
          <p:spPr>
            <a:xfrm>
              <a:off x="1443941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0" name="Shape 2280"/>
            <p:cNvSpPr/>
            <p:nvPr/>
          </p:nvSpPr>
          <p:spPr>
            <a:xfrm>
              <a:off x="1308207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1" name="Shape 2281"/>
            <p:cNvSpPr/>
            <p:nvPr/>
          </p:nvSpPr>
          <p:spPr>
            <a:xfrm>
              <a:off x="1339758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2" name="Shape 2282"/>
            <p:cNvSpPr/>
            <p:nvPr/>
          </p:nvSpPr>
          <p:spPr>
            <a:xfrm>
              <a:off x="1356635" y="44283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3" name="Shape 2283"/>
            <p:cNvSpPr/>
            <p:nvPr/>
          </p:nvSpPr>
          <p:spPr>
            <a:xfrm>
              <a:off x="1095123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4" name="Shape 2284"/>
            <p:cNvSpPr/>
            <p:nvPr/>
          </p:nvSpPr>
          <p:spPr>
            <a:xfrm>
              <a:off x="1499350" y="853241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5" name="Shape 2285"/>
            <p:cNvSpPr/>
            <p:nvPr/>
          </p:nvSpPr>
          <p:spPr>
            <a:xfrm>
              <a:off x="1232441" y="54037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6" name="Shape 2286"/>
            <p:cNvSpPr/>
            <p:nvPr/>
          </p:nvSpPr>
          <p:spPr>
            <a:xfrm>
              <a:off x="894553" y="994487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7" name="Shape 2287"/>
            <p:cNvSpPr/>
            <p:nvPr/>
          </p:nvSpPr>
          <p:spPr>
            <a:xfrm>
              <a:off x="1420147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8" name="Shape 2288"/>
            <p:cNvSpPr/>
            <p:nvPr/>
          </p:nvSpPr>
          <p:spPr>
            <a:xfrm>
              <a:off x="1153237" y="1070830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89" name="Shape 2289"/>
            <p:cNvSpPr/>
            <p:nvPr/>
          </p:nvSpPr>
          <p:spPr>
            <a:xfrm>
              <a:off x="361752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0" name="Shape 2290"/>
            <p:cNvSpPr/>
            <p:nvPr/>
          </p:nvSpPr>
          <p:spPr>
            <a:xfrm>
              <a:off x="1171499" y="752538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1" name="Shape 2291"/>
            <p:cNvSpPr/>
            <p:nvPr/>
          </p:nvSpPr>
          <p:spPr>
            <a:xfrm>
              <a:off x="1352827" y="799856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2" name="Shape 2292"/>
            <p:cNvSpPr/>
            <p:nvPr/>
          </p:nvSpPr>
          <p:spPr>
            <a:xfrm>
              <a:off x="2077659" y="1025096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1810750" y="71222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1124315" y="1379208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1763566" y="13388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1392254" y="917636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1101550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8" name="Shape 2298"/>
            <p:cNvSpPr/>
            <p:nvPr/>
          </p:nvSpPr>
          <p:spPr>
            <a:xfrm>
              <a:off x="1072628" y="109989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299" name="Shape 2299"/>
            <p:cNvSpPr/>
            <p:nvPr/>
          </p:nvSpPr>
          <p:spPr>
            <a:xfrm>
              <a:off x="1339758" y="105655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1837458" y="97970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1" name="Shape 2301"/>
            <p:cNvSpPr/>
            <p:nvPr/>
          </p:nvSpPr>
          <p:spPr>
            <a:xfrm>
              <a:off x="1517832" y="116195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361752" y="784376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275032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4" name="Shape 2304"/>
            <p:cNvSpPr txBox="1"/>
            <p:nvPr/>
          </p:nvSpPr>
          <p:spPr>
            <a:xfrm>
              <a:off x="589060" y="1479631"/>
              <a:ext cx="1356371" cy="5315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grpSp>
        <p:nvGrpSpPr>
          <p:cNvPr id="2348" name="Group 2348"/>
          <p:cNvGrpSpPr/>
          <p:nvPr/>
        </p:nvGrpSpPr>
        <p:grpSpPr>
          <a:xfrm>
            <a:off x="2733035" y="6416485"/>
            <a:ext cx="2194934" cy="2534492"/>
            <a:chOff x="169778" y="0"/>
            <a:chExt cx="2194933" cy="2534490"/>
          </a:xfrm>
        </p:grpSpPr>
        <p:sp>
          <p:nvSpPr>
            <p:cNvPr id="2306" name="Shape 2306"/>
            <p:cNvSpPr/>
            <p:nvPr/>
          </p:nvSpPr>
          <p:spPr>
            <a:xfrm>
              <a:off x="169778" y="0"/>
              <a:ext cx="2194934" cy="2534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7" name="Shape 2307"/>
            <p:cNvSpPr/>
            <p:nvPr/>
          </p:nvSpPr>
          <p:spPr>
            <a:xfrm>
              <a:off x="261078" y="105424"/>
              <a:ext cx="2012334" cy="232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8" name="Shape 2308"/>
            <p:cNvSpPr/>
            <p:nvPr/>
          </p:nvSpPr>
          <p:spPr>
            <a:xfrm>
              <a:off x="664668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833612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833612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746441" y="835329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2" name="Shape 2312"/>
            <p:cNvSpPr/>
            <p:nvPr/>
          </p:nvSpPr>
          <p:spPr>
            <a:xfrm>
              <a:off x="1269465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1002555" y="88408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1232441" y="19666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746441" y="131453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513986" y="1111140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664668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695314" y="1158458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290354" y="1056553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397759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513986" y="14404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1443941" y="1196951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1308207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1339758" y="88408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1356635" y="44283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1095123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1499350" y="853241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1232441" y="54037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894553" y="994487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1420147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1" name="Shape 2331"/>
            <p:cNvSpPr/>
            <p:nvPr/>
          </p:nvSpPr>
          <p:spPr>
            <a:xfrm>
              <a:off x="1153237" y="1070830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2" name="Shape 2332"/>
            <p:cNvSpPr/>
            <p:nvPr/>
          </p:nvSpPr>
          <p:spPr>
            <a:xfrm>
              <a:off x="361752" y="13381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3" name="Shape 2333"/>
            <p:cNvSpPr/>
            <p:nvPr/>
          </p:nvSpPr>
          <p:spPr>
            <a:xfrm>
              <a:off x="1171499" y="752538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1352827" y="799856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2077659" y="1025096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1810750" y="71222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1124315" y="1379208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1763566" y="1338897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1392254" y="917636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1101550" y="791514"/>
              <a:ext cx="140588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1072628" y="1099892"/>
              <a:ext cx="140587" cy="140588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1339758" y="1056553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1837458" y="979702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4" name="Shape 2344"/>
            <p:cNvSpPr/>
            <p:nvPr/>
          </p:nvSpPr>
          <p:spPr>
            <a:xfrm>
              <a:off x="1517832" y="1161958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5" name="Shape 2345"/>
            <p:cNvSpPr/>
            <p:nvPr/>
          </p:nvSpPr>
          <p:spPr>
            <a:xfrm>
              <a:off x="361752" y="784376"/>
              <a:ext cx="140588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6" name="Shape 2346"/>
            <p:cNvSpPr/>
            <p:nvPr/>
          </p:nvSpPr>
          <p:spPr>
            <a:xfrm>
              <a:off x="275032" y="1383699"/>
              <a:ext cx="140587" cy="140587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47" name="Shape 2347"/>
            <p:cNvSpPr txBox="1"/>
            <p:nvPr/>
          </p:nvSpPr>
          <p:spPr>
            <a:xfrm>
              <a:off x="589060" y="1479631"/>
              <a:ext cx="1356371" cy="5315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3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pic>
        <p:nvPicPr>
          <p:cNvPr id="2349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698" y="3403275"/>
            <a:ext cx="2191608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0" name="Shape 235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4" name="Group 2394"/>
          <p:cNvGrpSpPr/>
          <p:nvPr/>
        </p:nvGrpSpPr>
        <p:grpSpPr>
          <a:xfrm>
            <a:off x="12285027" y="4687022"/>
            <a:ext cx="5030006" cy="5808151"/>
            <a:chOff x="389072" y="0"/>
            <a:chExt cx="5030004" cy="5808149"/>
          </a:xfrm>
        </p:grpSpPr>
        <p:sp>
          <p:nvSpPr>
            <p:cNvPr id="2352" name="Shape 2352"/>
            <p:cNvSpPr/>
            <p:nvPr/>
          </p:nvSpPr>
          <p:spPr>
            <a:xfrm>
              <a:off x="389072" y="0"/>
              <a:ext cx="5030006" cy="5808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424242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598299" y="241595"/>
              <a:ext cx="4611551" cy="5324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9A9A9"/>
                </a:gs>
                <a:gs pos="35649">
                  <a:srgbClr val="767676"/>
                </a:gs>
                <a:gs pos="100000">
                  <a:srgbClr val="4242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4" name="Shape 2354"/>
            <p:cNvSpPr/>
            <p:nvPr/>
          </p:nvSpPr>
          <p:spPr>
            <a:xfrm>
              <a:off x="1523183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1910341" y="2546338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1910341" y="202600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7" name="Shape 2357"/>
            <p:cNvSpPr/>
            <p:nvPr/>
          </p:nvSpPr>
          <p:spPr>
            <a:xfrm>
              <a:off x="1710577" y="191427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8" name="Shape 2358"/>
            <p:cNvSpPr/>
            <p:nvPr/>
          </p:nvSpPr>
          <p:spPr>
            <a:xfrm>
              <a:off x="2909161" y="2742987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2297500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0" name="Shape 2360"/>
            <p:cNvSpPr/>
            <p:nvPr/>
          </p:nvSpPr>
          <p:spPr>
            <a:xfrm>
              <a:off x="2824316" y="45068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1710577" y="3012453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2" name="Shape 2362"/>
            <p:cNvSpPr/>
            <p:nvPr/>
          </p:nvSpPr>
          <p:spPr>
            <a:xfrm>
              <a:off x="1177873" y="254633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3" name="Shape 2363"/>
            <p:cNvSpPr/>
            <p:nvPr/>
          </p:nvSpPr>
          <p:spPr>
            <a:xfrm>
              <a:off x="152318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4" name="Shape 2364"/>
            <p:cNvSpPr/>
            <p:nvPr/>
          </p:nvSpPr>
          <p:spPr>
            <a:xfrm>
              <a:off x="1593412" y="2654774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5" name="Shape 2365"/>
            <p:cNvSpPr/>
            <p:nvPr/>
          </p:nvSpPr>
          <p:spPr>
            <a:xfrm>
              <a:off x="665389" y="242124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911522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1177873" y="330100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3308998" y="2742987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2997945" y="1813870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3070248" y="2026003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3108925" y="101481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2509633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3" name="Shape 2373"/>
            <p:cNvSpPr/>
            <p:nvPr/>
          </p:nvSpPr>
          <p:spPr>
            <a:xfrm>
              <a:off x="3435977" y="195532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4" name="Shape 2374"/>
            <p:cNvSpPr/>
            <p:nvPr/>
          </p:nvSpPr>
          <p:spPr>
            <a:xfrm>
              <a:off x="2824316" y="123834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5" name="Shape 2375"/>
            <p:cNvSpPr/>
            <p:nvPr/>
          </p:nvSpPr>
          <p:spPr>
            <a:xfrm>
              <a:off x="2049998" y="2279010"/>
              <a:ext cx="322175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6" name="Shape 2376"/>
            <p:cNvSpPr/>
            <p:nvPr/>
          </p:nvSpPr>
          <p:spPr>
            <a:xfrm>
              <a:off x="3254471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7" name="Shape 2377"/>
            <p:cNvSpPr/>
            <p:nvPr/>
          </p:nvSpPr>
          <p:spPr>
            <a:xfrm>
              <a:off x="2642810" y="245396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8" name="Shape 2378"/>
            <p:cNvSpPr/>
            <p:nvPr/>
          </p:nvSpPr>
          <p:spPr>
            <a:xfrm>
              <a:off x="829008" y="3066672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79" name="Shape 2379"/>
            <p:cNvSpPr/>
            <p:nvPr/>
          </p:nvSpPr>
          <p:spPr>
            <a:xfrm>
              <a:off x="2684658" y="172455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0" name="Shape 2380"/>
            <p:cNvSpPr/>
            <p:nvPr/>
          </p:nvSpPr>
          <p:spPr>
            <a:xfrm>
              <a:off x="3100197" y="183298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1" name="Shape 2381"/>
            <p:cNvSpPr/>
            <p:nvPr/>
          </p:nvSpPr>
          <p:spPr>
            <a:xfrm>
              <a:off x="4761255" y="2349156"/>
              <a:ext cx="322176" cy="322176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2" name="Shape 2382"/>
            <p:cNvSpPr/>
            <p:nvPr/>
          </p:nvSpPr>
          <p:spPr>
            <a:xfrm>
              <a:off x="4149594" y="163217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3" name="Shape 2383"/>
            <p:cNvSpPr/>
            <p:nvPr/>
          </p:nvSpPr>
          <p:spPr>
            <a:xfrm>
              <a:off x="2576529" y="3160653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4" name="Shape 2384"/>
            <p:cNvSpPr/>
            <p:nvPr/>
          </p:nvSpPr>
          <p:spPr>
            <a:xfrm>
              <a:off x="4041466" y="3068276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5" name="Shape 2385"/>
            <p:cNvSpPr/>
            <p:nvPr/>
          </p:nvSpPr>
          <p:spPr>
            <a:xfrm>
              <a:off x="3190550" y="210289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6" name="Shape 2386"/>
            <p:cNvSpPr/>
            <p:nvPr/>
          </p:nvSpPr>
          <p:spPr>
            <a:xfrm>
              <a:off x="2524362" y="1813870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7" name="Shape 2387"/>
            <p:cNvSpPr/>
            <p:nvPr/>
          </p:nvSpPr>
          <p:spPr>
            <a:xfrm>
              <a:off x="2458081" y="2520562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3070248" y="2421243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89" name="Shape 2389"/>
            <p:cNvSpPr/>
            <p:nvPr/>
          </p:nvSpPr>
          <p:spPr>
            <a:xfrm>
              <a:off x="4210800" y="2245128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0" name="Shape 2390"/>
            <p:cNvSpPr/>
            <p:nvPr/>
          </p:nvSpPr>
          <p:spPr>
            <a:xfrm>
              <a:off x="3478331" y="2662794"/>
              <a:ext cx="322176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829008" y="1797511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2" name="Shape 2392"/>
            <p:cNvSpPr/>
            <p:nvPr/>
          </p:nvSpPr>
          <p:spPr>
            <a:xfrm>
              <a:off x="630275" y="3170945"/>
              <a:ext cx="322175" cy="322175"/>
            </a:xfrm>
            <a:prstGeom prst="ellipse">
              <a:avLst/>
            </a:prstGeom>
            <a:solidFill>
              <a:srgbClr val="FFFFFF">
                <a:alpha val="4988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393" name="Shape 2393"/>
            <p:cNvSpPr txBox="1"/>
            <p:nvPr/>
          </p:nvSpPr>
          <p:spPr>
            <a:xfrm>
              <a:off x="1349916" y="3390788"/>
              <a:ext cx="3108317" cy="1218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7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modelr</a:t>
              </a:r>
            </a:p>
          </p:txBody>
        </p:sp>
      </p:grpSp>
      <p:sp>
        <p:nvSpPr>
          <p:cNvPr id="2395" name="Shape 2395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Modeling with </a:t>
            </a:r>
          </a:p>
        </p:txBody>
      </p:sp>
      <p:pic>
        <p:nvPicPr>
          <p:cNvPr id="2396" name="broo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9267" y="4688228"/>
            <a:ext cx="5009406" cy="5805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17247768" y="978083"/>
            <a:ext cx="5514414" cy="13420343"/>
          </a:xfrm>
          <a:prstGeom prst="rect">
            <a:avLst/>
          </a:prstGeom>
          <a:solidFill>
            <a:srgbClr val="A6AAA9">
              <a:alpha val="48000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16093473" y="-1175142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9" name="Shape 449"/>
          <p:cNvSpPr/>
          <p:nvPr/>
        </p:nvSpPr>
        <p:spPr>
          <a:xfrm rot="10800000">
            <a:off x="16093471" y="6281873"/>
            <a:ext cx="6892634" cy="11849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6" y="7179"/>
                </a:moveTo>
                <a:lnTo>
                  <a:pt x="203" y="21600"/>
                </a:lnTo>
                <a:cubicBezTo>
                  <a:pt x="4668" y="20095"/>
                  <a:pt x="8706" y="18197"/>
                  <a:pt x="12173" y="15974"/>
                </a:cubicBezTo>
                <a:cubicBezTo>
                  <a:pt x="16192" y="13397"/>
                  <a:pt x="19385" y="10421"/>
                  <a:pt x="21600" y="7189"/>
                </a:cubicBezTo>
                <a:lnTo>
                  <a:pt x="21489" y="79"/>
                </a:lnTo>
                <a:lnTo>
                  <a:pt x="0" y="0"/>
                </a:lnTo>
                <a:lnTo>
                  <a:pt x="266" y="7179"/>
                </a:lnTo>
                <a:close/>
              </a:path>
            </a:pathLst>
          </a:custGeom>
          <a:solidFill>
            <a:srgbClr val="FFFFFF"/>
          </a:solidFill>
          <a:ln w="254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Shape 450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1" name="Shape 451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2" name="Shape 452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3" name="Shape 453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4" name="Shape 454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5" name="Shape 455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6" name="Shape 456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7" name="Shape 457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8" name="Shape 458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9" name="Shape 459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0" name="Shape 460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1" name="Shape 461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2" name="Shape 462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3" name="Shape 463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4" name="Shape 464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6" name="Shape 466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9" name="Shape 469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1" name="Shape 471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494" name="Group 494"/>
          <p:cNvGrpSpPr/>
          <p:nvPr/>
        </p:nvGrpSpPr>
        <p:grpSpPr>
          <a:xfrm>
            <a:off x="1618754" y="5121135"/>
            <a:ext cx="5331111" cy="5888331"/>
            <a:chOff x="0" y="0"/>
            <a:chExt cx="5331110" cy="5888329"/>
          </a:xfrm>
        </p:grpSpPr>
        <p:sp>
          <p:nvSpPr>
            <p:cNvPr id="473" name="Shape 473"/>
            <p:cNvSpPr/>
            <p:nvPr/>
          </p:nvSpPr>
          <p:spPr>
            <a:xfrm>
              <a:off x="50629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4" name="Shape 474"/>
            <p:cNvSpPr/>
            <p:nvPr/>
          </p:nvSpPr>
          <p:spPr>
            <a:xfrm>
              <a:off x="40975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5" name="Shape 475"/>
            <p:cNvSpPr/>
            <p:nvPr/>
          </p:nvSpPr>
          <p:spPr>
            <a:xfrm>
              <a:off x="43925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0629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7" name="Shape 477"/>
            <p:cNvSpPr/>
            <p:nvPr/>
          </p:nvSpPr>
          <p:spPr>
            <a:xfrm>
              <a:off x="45534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8" name="Shape 478"/>
            <p:cNvSpPr/>
            <p:nvPr/>
          </p:nvSpPr>
          <p:spPr>
            <a:xfrm>
              <a:off x="40438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2572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0" name="Shape 480"/>
            <p:cNvSpPr/>
            <p:nvPr/>
          </p:nvSpPr>
          <p:spPr>
            <a:xfrm>
              <a:off x="35935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1" name="Shape 481"/>
            <p:cNvSpPr/>
            <p:nvPr/>
          </p:nvSpPr>
          <p:spPr>
            <a:xfrm>
              <a:off x="31857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9175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3" name="Shape 483"/>
            <p:cNvSpPr/>
            <p:nvPr/>
          </p:nvSpPr>
          <p:spPr>
            <a:xfrm>
              <a:off x="27298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4" name="Shape 484"/>
            <p:cNvSpPr/>
            <p:nvPr/>
          </p:nvSpPr>
          <p:spPr>
            <a:xfrm>
              <a:off x="24206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5" name="Shape 485"/>
            <p:cNvSpPr/>
            <p:nvPr/>
          </p:nvSpPr>
          <p:spPr>
            <a:xfrm>
              <a:off x="16571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6" name="Shape 486"/>
            <p:cNvSpPr/>
            <p:nvPr/>
          </p:nvSpPr>
          <p:spPr>
            <a:xfrm>
              <a:off x="11476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7" name="Shape 487"/>
            <p:cNvSpPr/>
            <p:nvPr/>
          </p:nvSpPr>
          <p:spPr>
            <a:xfrm>
              <a:off x="3967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8" name="Shape 488"/>
            <p:cNvSpPr/>
            <p:nvPr/>
          </p:nvSpPr>
          <p:spPr>
            <a:xfrm>
              <a:off x="12817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9" name="Shape 489"/>
            <p:cNvSpPr/>
            <p:nvPr/>
          </p:nvSpPr>
          <p:spPr>
            <a:xfrm>
              <a:off x="16571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0" name="Shape 490"/>
            <p:cNvSpPr/>
            <p:nvPr/>
          </p:nvSpPr>
          <p:spPr>
            <a:xfrm>
              <a:off x="6112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1" name="Shape 491"/>
            <p:cNvSpPr/>
            <p:nvPr/>
          </p:nvSpPr>
          <p:spPr>
            <a:xfrm>
              <a:off x="40438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2" name="Shape 492"/>
            <p:cNvSpPr/>
            <p:nvPr/>
          </p:nvSpPr>
          <p:spPr>
            <a:xfrm>
              <a:off x="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0862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95" name="Shape 495"/>
          <p:cNvSpPr txBox="1"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"good" is the model?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53 -0.111179" origin="layout" pathEditMode="relative">
                                      <p:cBhvr>
                                        <p:cTn id="6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43 -0.046559" origin="layout" pathEditMode="relative">
                                      <p:cBhvr>
                                        <p:cTn id="9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222 0.092413" origin="layout" pathEditMode="relative">
                                      <p:cBhvr>
                                        <p:cTn id="12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with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78 0.055587" origin="layout" pathEditMode="relative">
                                      <p:cBhvr>
                                        <p:cTn id="15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13 -0.157563" origin="layout" pathEditMode="relative">
                                      <p:cBhvr>
                                        <p:cTn id="18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15 0.138626" origin="layout" pathEditMode="relative">
                                      <p:cBhvr>
                                        <p:cTn id="21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with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15 -0.092419" origin="layout" pathEditMode="relative">
                                      <p:cBhvr>
                                        <p:cTn id="24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227 0.046327" origin="layout" pathEditMode="relative">
                                      <p:cBhvr>
                                        <p:cTn id="27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16 -0.185409" origin="layout" pathEditMode="relative">
                                      <p:cBhvr>
                                        <p:cTn id="30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53 0.092437" origin="layout" pathEditMode="relative">
                                      <p:cBhvr>
                                        <p:cTn id="33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26 -0.027608" origin="layout" pathEditMode="relative">
                                      <p:cBhvr>
                                        <p:cTn id="36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with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12 -0.083767" origin="layout" pathEditMode="relative">
                                      <p:cBhvr>
                                        <p:cTn id="39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72 -0.120177" origin="layout" pathEditMode="relative">
                                      <p:cBhvr>
                                        <p:cTn id="42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30 0.120586" origin="layout" pathEditMode="relative">
                                      <p:cBhvr>
                                        <p:cTn id="45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51 0.184922" origin="layout" pathEditMode="relative">
                                      <p:cBhvr>
                                        <p:cTn id="48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151 0.092155" origin="layout" pathEditMode="relative">
                                      <p:cBhvr>
                                        <p:cTn id="51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path" nodeType="with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35 0.037231" origin="layout" pathEditMode="relative">
                                      <p:cBhvr>
                                        <p:cTn id="54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path" nodeType="with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84 -0.157741" origin="layout" pathEditMode="relative">
                                      <p:cBhvr>
                                        <p:cTn id="57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path" nodeType="with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89 0.037438" origin="layout" pathEditMode="relative">
                                      <p:cBhvr>
                                        <p:cTn id="60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path" nodeType="with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26 0.147817" origin="layout" pathEditMode="relative">
                                      <p:cBhvr>
                                        <p:cTn id="63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06 -0.185620" origin="layout" pathEditMode="relative">
                                      <p:cBhvr>
                                        <p:cTn id="66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path" nodeType="with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06 0.190152" origin="layout" pathEditMode="relative">
                                      <p:cBhvr>
                                        <p:cTn id="69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path" nodeType="clickEffect" presetSubtype="0" presetID="-1" grpId="2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53 -0.111179 L -0.000153 0.064746" origin="layout" pathEditMode="relative">
                                      <p:cBhvr>
                                        <p:cTn id="73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path" nodeType="with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243 -0.046559 L 0.000243 0.016404" origin="layout" pathEditMode="relative">
                                      <p:cBhvr>
                                        <p:cTn id="76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path" nodeType="withEffect" presetSubtype="0" presetID="-1" grpId="2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222 0.092413 L -0.000222 -0.052957" origin="layout" pathEditMode="relative">
                                      <p:cBhvr>
                                        <p:cTn id="79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Class="path" nodeType="withEffect" presetSubtype="0" presetID="-1" grpId="2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78 0.055587 L 0.000178 -0.028673" origin="layout" pathEditMode="relative">
                                      <p:cBhvr>
                                        <p:cTn id="82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path" nodeType="with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13 -0.157563 L -0.000113 0.080400" origin="layout" pathEditMode="relative">
                                      <p:cBhvr>
                                        <p:cTn id="85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Class="path" nodeType="withEffect" presetSubtype="0" presetID="-1" grpId="2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15 0.138626 L 0.000115 -0.103967" origin="layout" pathEditMode="relative">
                                      <p:cBhvr>
                                        <p:cTn id="88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Class="path" nodeType="withEffect" presetSubtype="0" presetID="-1" grpId="2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15 -0.092419 L 0.000115 0.043693" origin="layout" pathEditMode="relative">
                                      <p:cBhvr>
                                        <p:cTn id="91" dur="10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path" nodeType="withEffect" presetSubtype="0" presetID="-1" grpId="3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227 0.046327 L 0.000227 -0.046265" origin="layout" pathEditMode="relative">
                                      <p:cBhvr>
                                        <p:cTn id="94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path" nodeType="withEffect" presetSubtype="0" presetID="-1" grpId="3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16 -0.185409 L -0.000016 0.124777" origin="layout" pathEditMode="relative">
                                      <p:cBhvr>
                                        <p:cTn id="97" dur="1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path" nodeType="withEffect" presetSubtype="0" presetID="-1" grpId="3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53 0.092437 L 0.000053 -0.052934" origin="layout" pathEditMode="relative">
                                      <p:cBhvr>
                                        <p:cTn id="100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path" nodeType="withEffect" presetSubtype="0" presetID="-1" grpId="3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26 -0.027608 L -0.000126 0.000170" origin="layout" pathEditMode="relative">
                                      <p:cBhvr>
                                        <p:cTn id="103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path" nodeType="withEffect" presetSubtype="0" presetID="-1" grpId="3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12 -0.083767 L -0.000012 0.061603" origin="layout" pathEditMode="relative">
                                      <p:cBhvr>
                                        <p:cTn id="106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path" nodeType="withEffect" presetSubtype="0" presetID="-1" grpId="3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72 -0.120177 L -0.000072 0.073342" origin="layout" pathEditMode="relative">
                                      <p:cBhvr>
                                        <p:cTn id="10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Class="path" nodeType="withEffect" presetSubtype="0" presetID="-1" grpId="3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30 0.120586 L -0.000130 -0.103488" origin="layout" pathEditMode="relative">
                                      <p:cBhvr>
                                        <p:cTn id="112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path" nodeType="withEffect" presetSubtype="0" presetID="-1" grpId="3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51 0.184922 L 0.000151 -0.190078" origin="layout" pathEditMode="relative">
                                      <p:cBhvr>
                                        <p:cTn id="115" dur="10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path" nodeType="withEffect" presetSubtype="0" presetID="-1" grpId="3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151 0.092155 L 0.000151 -0.058771" origin="layout" pathEditMode="relative">
                                      <p:cBhvr>
                                        <p:cTn id="118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path" nodeType="withEffect" presetSubtype="0" presetID="-1" grpId="3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35 0.037231 L 0.000035 -0.008139" origin="layout" pathEditMode="relative">
                                      <p:cBhvr>
                                        <p:cTn id="121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path" nodeType="withEffect" presetSubtype="0" presetID="-1" grpId="4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84 -0.157741 L -0.000084 0.036703" origin="layout" pathEditMode="relative">
                                      <p:cBhvr>
                                        <p:cTn id="124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Class="path" nodeType="withEffect" presetSubtype="0" presetID="-1" grpId="4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89 0.037438 L 0.000089 -0.022748" origin="layout" pathEditMode="relative">
                                      <p:cBhvr>
                                        <p:cTn id="127" dur="10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Class="path" nodeType="withEffect" presetSubtype="0" presetID="-1" grpId="4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26 0.147817 L 0.000026 -0.104034" origin="layout" pathEditMode="relative">
                                      <p:cBhvr>
                                        <p:cTn id="130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Class="emph" nodeType="withEffect" presetSubtype="0" presetID="6" grpId="4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3" dur="1000" fill="hold"/>
                                        <p:tgtEl>
                                          <p:spTgt spid="44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Class="path" nodeType="withEffect" presetSubtype="0" presetID="-1" grpId="4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06 0.190152 L -0.016583 0.252656" origin="layout" pathEditMode="relative">
                                      <p:cBhvr>
                                        <p:cTn id="136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Class="emph" nodeType="withEffect" presetSubtype="0" presetID="6" grpId="4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1000" fill="hold"/>
                                        <p:tgtEl>
                                          <p:spTgt spid="44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Class="path" nodeType="withEffect" presetSubtype="0" presetID="-1" grpId="4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106 -0.185620 L -0.016583 -0.189323" origin="layout" pathEditMode="relative">
                                      <p:cBhvr>
                                        <p:cTn id="142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9" grpId="43"/>
      <p:bldP build="whole" bldLvl="1" animBg="1" rev="0" advAuto="0" spid="448" grpId="4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22414869" y="672283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1" name="Shape 501"/>
          <p:cNvSpPr/>
          <p:nvPr/>
        </p:nvSpPr>
        <p:spPr>
          <a:xfrm>
            <a:off x="21449450" y="6321941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21744440" y="5313182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22414869" y="5113806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21905341" y="6052406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5" name="Shape 505"/>
          <p:cNvSpPr/>
          <p:nvPr/>
        </p:nvSpPr>
        <p:spPr>
          <a:xfrm>
            <a:off x="21395816" y="699100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19609187" y="64546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7" name="Shape 507"/>
          <p:cNvSpPr/>
          <p:nvPr/>
        </p:nvSpPr>
        <p:spPr>
          <a:xfrm>
            <a:off x="20945462" y="8086943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8" name="Shape 508"/>
          <p:cNvSpPr/>
          <p:nvPr/>
        </p:nvSpPr>
        <p:spPr>
          <a:xfrm>
            <a:off x="20537667" y="6106041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9" name="Shape 509"/>
          <p:cNvSpPr/>
          <p:nvPr/>
        </p:nvSpPr>
        <p:spPr>
          <a:xfrm>
            <a:off x="20269496" y="658455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20081775" y="7554168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1" name="Shape 511"/>
          <p:cNvSpPr/>
          <p:nvPr/>
        </p:nvSpPr>
        <p:spPr>
          <a:xfrm>
            <a:off x="19772614" y="88159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2" name="Shape 512"/>
          <p:cNvSpPr/>
          <p:nvPr/>
        </p:nvSpPr>
        <p:spPr>
          <a:xfrm>
            <a:off x="19009089" y="10214409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3" name="Shape 513"/>
          <p:cNvSpPr/>
          <p:nvPr/>
        </p:nvSpPr>
        <p:spPr>
          <a:xfrm>
            <a:off x="18499562" y="9753175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4" name="Shape 514"/>
          <p:cNvSpPr/>
          <p:nvPr/>
        </p:nvSpPr>
        <p:spPr>
          <a:xfrm>
            <a:off x="17748682" y="98207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5" name="Shape 515"/>
          <p:cNvSpPr/>
          <p:nvPr/>
        </p:nvSpPr>
        <p:spPr>
          <a:xfrm>
            <a:off x="18633648" y="8015837"/>
            <a:ext cx="268173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6" name="Shape 516"/>
          <p:cNvSpPr/>
          <p:nvPr/>
        </p:nvSpPr>
        <p:spPr>
          <a:xfrm>
            <a:off x="19009089" y="8151013"/>
            <a:ext cx="268172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7" name="Shape 517"/>
          <p:cNvSpPr/>
          <p:nvPr/>
        </p:nvSpPr>
        <p:spPr>
          <a:xfrm>
            <a:off x="17963219" y="10733964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8" name="Shape 518"/>
          <p:cNvSpPr/>
          <p:nvPr/>
        </p:nvSpPr>
        <p:spPr>
          <a:xfrm>
            <a:off x="21395816" y="8868209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9" name="Shape 519"/>
          <p:cNvSpPr/>
          <p:nvPr/>
        </p:nvSpPr>
        <p:spPr>
          <a:xfrm>
            <a:off x="17351930" y="9538637"/>
            <a:ext cx="268172" cy="268173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0" name="Shape 520"/>
          <p:cNvSpPr/>
          <p:nvPr/>
        </p:nvSpPr>
        <p:spPr>
          <a:xfrm>
            <a:off x="19438163" y="8965775"/>
            <a:ext cx="268173" cy="268172"/>
          </a:xfrm>
          <a:prstGeom prst="ellipse">
            <a:avLst/>
          </a:prstGeom>
          <a:solidFill>
            <a:srgbClr val="929292">
              <a:alpha val="30000"/>
            </a:srgbClr>
          </a:solidFill>
          <a:ln w="254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1" name="Shape 521"/>
          <p:cNvSpPr/>
          <p:nvPr/>
        </p:nvSpPr>
        <p:spPr>
          <a:xfrm>
            <a:off x="9362788" y="4887467"/>
            <a:ext cx="5658423" cy="6355668"/>
          </a:xfrm>
          <a:prstGeom prst="roundRect">
            <a:avLst>
              <a:gd name="adj" fmla="val 7109"/>
            </a:avLst>
          </a:prstGeom>
          <a:solidFill>
            <a:srgbClr val="000000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Algorithm</a:t>
            </a:r>
          </a:p>
        </p:txBody>
      </p:sp>
      <p:grpSp>
        <p:nvGrpSpPr>
          <p:cNvPr id="543" name="Group 543"/>
          <p:cNvGrpSpPr/>
          <p:nvPr/>
        </p:nvGrpSpPr>
        <p:grpSpPr>
          <a:xfrm>
            <a:off x="1618754" y="5121135"/>
            <a:ext cx="5331111" cy="5888331"/>
            <a:chOff x="0" y="0"/>
            <a:chExt cx="5331110" cy="5888329"/>
          </a:xfrm>
        </p:grpSpPr>
        <p:sp>
          <p:nvSpPr>
            <p:cNvPr id="522" name="Shape 522"/>
            <p:cNvSpPr/>
            <p:nvPr/>
          </p:nvSpPr>
          <p:spPr>
            <a:xfrm>
              <a:off x="5062938" y="1609029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4097520" y="1208135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4" name="Shape 524"/>
            <p:cNvSpPr/>
            <p:nvPr/>
          </p:nvSpPr>
          <p:spPr>
            <a:xfrm>
              <a:off x="4392509" y="199376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5" name="Shape 525"/>
            <p:cNvSpPr/>
            <p:nvPr/>
          </p:nvSpPr>
          <p:spPr>
            <a:xfrm>
              <a:off x="5062938" y="0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6" name="Shape 526"/>
            <p:cNvSpPr/>
            <p:nvPr/>
          </p:nvSpPr>
          <p:spPr>
            <a:xfrm>
              <a:off x="4553412" y="938600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7" name="Shape 527"/>
            <p:cNvSpPr/>
            <p:nvPr/>
          </p:nvSpPr>
          <p:spPr>
            <a:xfrm>
              <a:off x="4043886" y="187720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8" name="Shape 528"/>
            <p:cNvSpPr/>
            <p:nvPr/>
          </p:nvSpPr>
          <p:spPr>
            <a:xfrm>
              <a:off x="2257257" y="13408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29" name="Shape 529"/>
            <p:cNvSpPr/>
            <p:nvPr/>
          </p:nvSpPr>
          <p:spPr>
            <a:xfrm>
              <a:off x="3593532" y="297313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0" name="Shape 530"/>
            <p:cNvSpPr/>
            <p:nvPr/>
          </p:nvSpPr>
          <p:spPr>
            <a:xfrm>
              <a:off x="3185737" y="992235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917565" y="1470746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2729845" y="244036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3" name="Shape 533"/>
            <p:cNvSpPr/>
            <p:nvPr/>
          </p:nvSpPr>
          <p:spPr>
            <a:xfrm>
              <a:off x="2420684" y="37021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4" name="Shape 534"/>
            <p:cNvSpPr/>
            <p:nvPr/>
          </p:nvSpPr>
          <p:spPr>
            <a:xfrm>
              <a:off x="1657158" y="51006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5" name="Shape 535"/>
            <p:cNvSpPr/>
            <p:nvPr/>
          </p:nvSpPr>
          <p:spPr>
            <a:xfrm>
              <a:off x="1147632" y="46393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6" name="Shape 536"/>
            <p:cNvSpPr/>
            <p:nvPr/>
          </p:nvSpPr>
          <p:spPr>
            <a:xfrm>
              <a:off x="396752" y="4706903"/>
              <a:ext cx="268172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7" name="Shape 537"/>
            <p:cNvSpPr/>
            <p:nvPr/>
          </p:nvSpPr>
          <p:spPr>
            <a:xfrm>
              <a:off x="1281718" y="2902031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8" name="Shape 538"/>
            <p:cNvSpPr/>
            <p:nvPr/>
          </p:nvSpPr>
          <p:spPr>
            <a:xfrm>
              <a:off x="1657158" y="3037207"/>
              <a:ext cx="268173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39" name="Shape 539"/>
            <p:cNvSpPr/>
            <p:nvPr/>
          </p:nvSpPr>
          <p:spPr>
            <a:xfrm>
              <a:off x="611289" y="5620158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043886" y="3754403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1" name="Shape 541"/>
            <p:cNvSpPr/>
            <p:nvPr/>
          </p:nvSpPr>
          <p:spPr>
            <a:xfrm>
              <a:off x="0" y="4424831"/>
              <a:ext cx="268172" cy="268173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542" name="Shape 542"/>
            <p:cNvSpPr/>
            <p:nvPr/>
          </p:nvSpPr>
          <p:spPr>
            <a:xfrm>
              <a:off x="2086233" y="3851969"/>
              <a:ext cx="268173" cy="268172"/>
            </a:xfrm>
            <a:prstGeom prst="ellipse">
              <a:avLst/>
            </a:prstGeom>
            <a:solidFill>
              <a:srgbClr val="929292"/>
            </a:solidFill>
            <a:ln w="254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544" name="Shape 544"/>
          <p:cNvSpPr txBox="1"/>
          <p:nvPr/>
        </p:nvSpPr>
        <p:spPr>
          <a:xfrm>
            <a:off x="2240171" y="11751951"/>
            <a:ext cx="2617249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2042635" y="3154204"/>
            <a:ext cx="20333496" cy="1458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3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What are the </a:t>
            </a:r>
            <a:r>
              <a:rPr b="1">
                <a:solidFill>
                  <a:srgbClr val="A0BB82"/>
                </a:solidFill>
              </a:rPr>
              <a:t>residuals</a:t>
            </a:r>
            <a:r>
              <a:t>?</a:t>
            </a:r>
          </a:p>
        </p:txBody>
      </p:sp>
      <p:sp>
        <p:nvSpPr>
          <p:cNvPr id="546" name="Shape 546"/>
          <p:cNvSpPr/>
          <p:nvPr/>
        </p:nvSpPr>
        <p:spPr>
          <a:xfrm flipH="1">
            <a:off x="17288715" y="5046906"/>
            <a:ext cx="5462550" cy="5902231"/>
          </a:xfrm>
          <a:prstGeom prst="line">
            <a:avLst/>
          </a:prstGeom>
          <a:ln w="38100">
            <a:solidFill>
              <a:srgbClr val="0096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7" name="Shape 547"/>
          <p:cNvSpPr txBox="1"/>
          <p:nvPr/>
        </p:nvSpPr>
        <p:spPr>
          <a:xfrm>
            <a:off x="16993040" y="11751951"/>
            <a:ext cx="6048892" cy="176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 Function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549" name="Shape 549"/>
          <p:cNvSpPr/>
          <p:nvPr/>
        </p:nvSpPr>
        <p:spPr>
          <a:xfrm flipV="1">
            <a:off x="17486015" y="9670247"/>
            <a:ext cx="1" cy="1064130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0" name="Shape 550"/>
          <p:cNvSpPr/>
          <p:nvPr/>
        </p:nvSpPr>
        <p:spPr>
          <a:xfrm flipV="1">
            <a:off x="17882768" y="9959173"/>
            <a:ext cx="1" cy="3507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1" name="Shape 551"/>
          <p:cNvSpPr/>
          <p:nvPr/>
        </p:nvSpPr>
        <p:spPr>
          <a:xfrm flipV="1">
            <a:off x="18097306" y="10073472"/>
            <a:ext cx="1" cy="80153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2" name="Shape 552"/>
          <p:cNvSpPr/>
          <p:nvPr/>
        </p:nvSpPr>
        <p:spPr>
          <a:xfrm flipV="1">
            <a:off x="18633647" y="9489505"/>
            <a:ext cx="1" cy="404537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3" name="Shape 553"/>
          <p:cNvSpPr/>
          <p:nvPr/>
        </p:nvSpPr>
        <p:spPr>
          <a:xfrm flipV="1">
            <a:off x="19143174" y="8948347"/>
            <a:ext cx="1" cy="14106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4" name="Shape 554"/>
          <p:cNvSpPr/>
          <p:nvPr/>
        </p:nvSpPr>
        <p:spPr>
          <a:xfrm flipV="1">
            <a:off x="18767734" y="8152598"/>
            <a:ext cx="1" cy="1201015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5" name="Shape 555"/>
          <p:cNvSpPr/>
          <p:nvPr/>
        </p:nvSpPr>
        <p:spPr>
          <a:xfrm flipV="1">
            <a:off x="19143175" y="8298647"/>
            <a:ext cx="1" cy="6463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6" name="Shape 556"/>
          <p:cNvSpPr/>
          <p:nvPr/>
        </p:nvSpPr>
        <p:spPr>
          <a:xfrm flipV="1">
            <a:off x="19572249" y="8482797"/>
            <a:ext cx="1" cy="620991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7" name="Shape 557"/>
          <p:cNvSpPr/>
          <p:nvPr/>
        </p:nvSpPr>
        <p:spPr>
          <a:xfrm flipV="1">
            <a:off x="19906701" y="8118106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8" name="Shape 558"/>
          <p:cNvSpPr/>
          <p:nvPr/>
        </p:nvSpPr>
        <p:spPr>
          <a:xfrm flipV="1">
            <a:off x="20215861" y="7689934"/>
            <a:ext cx="1" cy="10273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9" name="Shape 559"/>
          <p:cNvSpPr/>
          <p:nvPr/>
        </p:nvSpPr>
        <p:spPr>
          <a:xfrm flipV="1">
            <a:off x="21079548" y="6858110"/>
            <a:ext cx="1" cy="137255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0" name="Shape 560"/>
          <p:cNvSpPr/>
          <p:nvPr/>
        </p:nvSpPr>
        <p:spPr>
          <a:xfrm flipV="1">
            <a:off x="20403582" y="6724760"/>
            <a:ext cx="1" cy="852333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1" name="Shape 561"/>
          <p:cNvSpPr/>
          <p:nvPr/>
        </p:nvSpPr>
        <p:spPr>
          <a:xfrm flipV="1">
            <a:off x="19743273" y="6597760"/>
            <a:ext cx="1" cy="169996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2" name="Shape 562"/>
          <p:cNvSpPr/>
          <p:nvPr/>
        </p:nvSpPr>
        <p:spPr>
          <a:xfrm flipV="1">
            <a:off x="20671752" y="6238985"/>
            <a:ext cx="1" cy="1064129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3" name="Shape 563"/>
          <p:cNvSpPr/>
          <p:nvPr/>
        </p:nvSpPr>
        <p:spPr>
          <a:xfrm flipV="1">
            <a:off x="21529902" y="6372757"/>
            <a:ext cx="1" cy="7607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4" name="Shape 564"/>
          <p:cNvSpPr/>
          <p:nvPr/>
        </p:nvSpPr>
        <p:spPr>
          <a:xfrm flipV="1">
            <a:off x="21583536" y="6307878"/>
            <a:ext cx="1" cy="155712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5" name="Shape 565"/>
          <p:cNvSpPr/>
          <p:nvPr/>
        </p:nvSpPr>
        <p:spPr>
          <a:xfrm flipV="1">
            <a:off x="22039427" y="5818814"/>
            <a:ext cx="1" cy="38889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6" name="Shape 566"/>
          <p:cNvSpPr/>
          <p:nvPr/>
        </p:nvSpPr>
        <p:spPr>
          <a:xfrm flipV="1">
            <a:off x="22548955" y="5267435"/>
            <a:ext cx="1" cy="1600058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7" name="Shape 567"/>
          <p:cNvSpPr/>
          <p:nvPr/>
        </p:nvSpPr>
        <p:spPr>
          <a:xfrm flipV="1">
            <a:off x="21878526" y="5444353"/>
            <a:ext cx="1" cy="549276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8" name="Shape 568"/>
          <p:cNvSpPr/>
          <p:nvPr/>
        </p:nvSpPr>
        <p:spPr>
          <a:xfrm flipV="1">
            <a:off x="21529902" y="6360682"/>
            <a:ext cx="1" cy="2655144"/>
          </a:xfrm>
          <a:prstGeom prst="lin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499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1" dur="499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Class="entr" nodeType="after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499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97"/>
                            </p:stCondLst>
                            <p:childTnLst>
                              <p:par>
                                <p:cTn id="17" presetClass="entr" nodeType="after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9" dur="499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96"/>
                            </p:stCondLst>
                            <p:childTnLst>
                              <p:par>
                                <p:cTn id="21" presetClass="entr" nodeType="after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3" dur="499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95"/>
                            </p:stCondLst>
                            <p:childTnLst>
                              <p:par>
                                <p:cTn id="25" presetClass="entr" nodeType="after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7" dur="499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94"/>
                            </p:stCondLst>
                            <p:childTnLst>
                              <p:par>
                                <p:cTn id="29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1" dur="499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93"/>
                            </p:stCondLst>
                            <p:childTnLst>
                              <p:par>
                                <p:cTn id="33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5" dur="499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92"/>
                            </p:stCondLst>
                            <p:childTnLst>
                              <p:par>
                                <p:cTn id="37" presetClass="entr" nodeType="after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499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91"/>
                            </p:stCondLst>
                            <p:childTnLst>
                              <p:par>
                                <p:cTn id="41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3" dur="499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90"/>
                            </p:stCondLst>
                            <p:childTnLst>
                              <p:par>
                                <p:cTn id="45" presetClass="entr" nodeType="afterEffect" presetSubtype="4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7" dur="499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489"/>
                            </p:stCondLst>
                            <p:childTnLst>
                              <p:par>
                                <p:cTn id="49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1" dur="499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988"/>
                            </p:stCondLst>
                            <p:childTnLst>
                              <p:par>
                                <p:cTn id="53" presetClass="entr" nodeType="afterEffect" presetSubtype="4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5" dur="499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487"/>
                            </p:stCondLst>
                            <p:childTnLst>
                              <p:par>
                                <p:cTn id="57" presetClass="entr" nodeType="afterEffect" presetSubtype="4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9" dur="499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86"/>
                            </p:stCondLst>
                            <p:childTnLst>
                              <p:par>
                                <p:cTn id="61" presetClass="entr" nodeType="afterEffect" presetSubtype="4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3" dur="499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485"/>
                            </p:stCondLst>
                            <p:childTnLst>
                              <p:par>
                                <p:cTn id="65" presetClass="entr" nodeType="afterEffect" presetSubtype="4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7" dur="499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984"/>
                            </p:stCondLst>
                            <p:childTnLst>
                              <p:par>
                                <p:cTn id="69" presetClass="entr" nodeType="afterEffect" presetSubtype="4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1" dur="499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483"/>
                            </p:stCondLst>
                            <p:childTnLst>
                              <p:par>
                                <p:cTn id="73" presetClass="entr" nodeType="afterEffect" presetSubtype="4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5" dur="499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982"/>
                            </p:stCondLst>
                            <p:childTnLst>
                              <p:par>
                                <p:cTn id="77" presetClass="entr" nodeType="afterEffect" presetSubtype="1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9" dur="499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481"/>
                            </p:stCondLst>
                            <p:childTnLst>
                              <p:par>
                                <p:cTn id="81" presetClass="entr" nodeType="afterEffect" presetSubtype="1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83" dur="499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6" grpId="6"/>
      <p:bldP build="whole" bldLvl="1" animBg="1" rev="0" advAuto="0" spid="552" grpId="8"/>
      <p:bldP build="whole" bldLvl="1" animBg="1" rev="0" advAuto="0" spid="565" grpId="1"/>
      <p:bldP build="whole" bldLvl="1" animBg="1" rev="0" advAuto="0" spid="567" grpId="10"/>
      <p:bldP build="whole" bldLvl="1" animBg="1" rev="0" advAuto="0" spid="549" grpId="18"/>
      <p:bldP build="whole" bldLvl="1" animBg="1" rev="0" advAuto="0" spid="554" grpId="16"/>
      <p:bldP build="whole" bldLvl="1" animBg="1" rev="0" advAuto="0" spid="568" grpId="4"/>
      <p:bldP build="whole" bldLvl="1" animBg="1" rev="0" advAuto="0" spid="557" grpId="5"/>
      <p:bldP build="whole" bldLvl="1" animBg="1" rev="0" advAuto="0" spid="551" grpId="9"/>
      <p:bldP build="whole" bldLvl="1" animBg="1" rev="0" advAuto="0" spid="560" grpId="12"/>
      <p:bldP build="whole" bldLvl="1" animBg="1" rev="0" advAuto="0" spid="562" grpId="11"/>
      <p:bldP build="whole" bldLvl="1" animBg="1" rev="0" advAuto="0" spid="553" grpId="7"/>
      <p:bldP build="whole" bldLvl="1" animBg="1" rev="0" advAuto="0" spid="558" grpId="14"/>
      <p:bldP build="whole" bldLvl="1" animBg="1" rev="0" advAuto="0" spid="564" grpId="19"/>
      <p:bldP build="whole" bldLvl="1" animBg="1" rev="0" advAuto="0" spid="566" grpId="2"/>
      <p:bldP build="whole" bldLvl="1" animBg="1" rev="0" advAuto="0" spid="561" grpId="13"/>
      <p:bldP build="whole" bldLvl="1" animBg="1" rev="0" advAuto="0" spid="559" grpId="3"/>
      <p:bldP build="whole" bldLvl="1" animBg="1" rev="0" advAuto="0" spid="555" grpId="15"/>
      <p:bldP build="whole" bldLvl="1" animBg="1" rev="0" advAuto="0" spid="563" grpId="20"/>
      <p:bldP build="whole" bldLvl="1" animBg="1" rev="0" advAuto="0" spid="550" grpId="17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